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7"/>
  </p:notesMasterIdLst>
  <p:sldIdLst>
    <p:sldId id="257" r:id="rId2"/>
    <p:sldId id="278" r:id="rId3"/>
    <p:sldId id="283" r:id="rId4"/>
    <p:sldId id="280" r:id="rId5"/>
    <p:sldId id="284" r:id="rId6"/>
    <p:sldId id="286" r:id="rId7"/>
    <p:sldId id="258" r:id="rId8"/>
    <p:sldId id="275" r:id="rId9"/>
    <p:sldId id="287" r:id="rId10"/>
    <p:sldId id="263" r:id="rId11"/>
    <p:sldId id="274" r:id="rId12"/>
    <p:sldId id="277" r:id="rId13"/>
    <p:sldId id="285" r:id="rId14"/>
    <p:sldId id="270" r:id="rId15"/>
    <p:sldId id="279"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Proxima Nova"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p15:clr>
            <a:srgbClr val="A4A3A4"/>
          </p15:clr>
        </p15:guide>
        <p15:guide id="2" pos="528">
          <p15:clr>
            <a:srgbClr val="A4A3A4"/>
          </p15:clr>
        </p15:guide>
        <p15:guide id="3" pos="7224">
          <p15:clr>
            <a:srgbClr val="A4A3A4"/>
          </p15:clr>
        </p15:guide>
        <p15:guide id="4" orient="horz" pos="22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Butl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7027D-A2CD-4E7D-9F1A-13375972D3AD}" v="2" dt="2021-04-22T21:48:46.7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p:restoredTop sz="69320" autoAdjust="0"/>
  </p:normalViewPr>
  <p:slideViewPr>
    <p:cSldViewPr snapToGrid="0">
      <p:cViewPr varScale="1">
        <p:scale>
          <a:sx n="86" d="100"/>
          <a:sy n="86" d="100"/>
        </p:scale>
        <p:origin x="2240" y="200"/>
      </p:cViewPr>
      <p:guideLst>
        <p:guide orient="horz" pos="576"/>
        <p:guide pos="528"/>
        <p:guide pos="7224"/>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yn Keylon" clId="Web-{2597027D-A2CD-4E7D-9F1A-13375972D3AD}"/>
    <pc:docChg chg="modSld">
      <pc:chgData name="Kristyn Keylon" userId="" providerId="" clId="Web-{2597027D-A2CD-4E7D-9F1A-13375972D3AD}" dt="2021-04-22T21:48:45.295" v="0" actId="20577"/>
      <pc:docMkLst>
        <pc:docMk/>
      </pc:docMkLst>
      <pc:sldChg chg="modSp">
        <pc:chgData name="Kristyn Keylon" userId="" providerId="" clId="Web-{2597027D-A2CD-4E7D-9F1A-13375972D3AD}" dt="2021-04-22T21:48:45.295" v="0" actId="20577"/>
        <pc:sldMkLst>
          <pc:docMk/>
          <pc:sldMk cId="3047940080" sldId="280"/>
        </pc:sldMkLst>
        <pc:spChg chg="mod">
          <ac:chgData name="Kristyn Keylon" userId="" providerId="" clId="Web-{2597027D-A2CD-4E7D-9F1A-13375972D3AD}" dt="2021-04-22T21:48:45.295" v="0" actId="20577"/>
          <ac:spMkLst>
            <pc:docMk/>
            <pc:sldMk cId="3047940080" sldId="280"/>
            <ac:spMk id="10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bf004d9e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Hello there! My name is [APHA Name], and I am an Aggie Public Health Ambassador from UC Davis.  </a:t>
            </a:r>
          </a:p>
          <a:p>
            <a:endParaRPr lang="en-US" dirty="0"/>
          </a:p>
          <a:p>
            <a:r>
              <a:rPr lang="en-US" dirty="0"/>
              <a:t>Aggie Public Health Ambassadors are UC Davis college students who teach people in Davis about how to stop the spread of COVID-19 and keep our community safe.</a:t>
            </a:r>
          </a:p>
          <a:p>
            <a:endParaRPr lang="en-US" dirty="0"/>
          </a:p>
          <a:p>
            <a:endParaRPr lang="en-US" dirty="0"/>
          </a:p>
          <a:p>
            <a:pPr marL="0" indent="0"/>
            <a:endParaRPr lang="en-US"/>
          </a:p>
        </p:txBody>
      </p:sp>
      <p:sp>
        <p:nvSpPr>
          <p:cNvPr id="92" name="Google Shape;92;g8bf004d9e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07aa31c0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Washing your hands often can slow the spread of COVID-19. </a:t>
            </a:r>
          </a:p>
          <a:p>
            <a:endParaRPr lang="en-US" dirty="0"/>
          </a:p>
          <a:p>
            <a:r>
              <a:rPr lang="en-US" i="1" dirty="0"/>
              <a:t>Often </a:t>
            </a:r>
            <a:r>
              <a:rPr lang="en-US" dirty="0"/>
              <a:t>means washing before and after eating a meal, after using the bathroom, sneezing, coughing or blowing your nose, and right after coming inside from playing outdoors, especially if you have been playing in a public park or at your school. </a:t>
            </a:r>
          </a:p>
          <a:p>
            <a:endParaRPr lang="en-US" dirty="0"/>
          </a:p>
          <a:p>
            <a:r>
              <a:rPr lang="en-US" dirty="0"/>
              <a:t>Wash your hands with soap and water for at least 20 seconds, which is about the time it takes to sing the ABC's or the Birthday Song twice. </a:t>
            </a:r>
          </a:p>
          <a:p>
            <a:endParaRPr lang="en-US" dirty="0"/>
          </a:p>
          <a:p>
            <a:r>
              <a:rPr lang="en-US" dirty="0"/>
              <a:t>If soap and water are not available, you can use hand sanitizer. Also, make sure if you have to sneeze or cough, you do it into your elbow and not your hands.</a:t>
            </a:r>
          </a:p>
          <a:p>
            <a:endParaRPr lang="en-US" dirty="0"/>
          </a:p>
          <a:p>
            <a:endParaRPr lang="en-US" dirty="0"/>
          </a:p>
        </p:txBody>
      </p:sp>
      <p:sp>
        <p:nvSpPr>
          <p:cNvPr id="133" name="Google Shape;133;ga07aa31c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You and your family should get tested for COVID-19 once or twice a week even if you do not feel sick. </a:t>
            </a:r>
          </a:p>
          <a:p>
            <a:endParaRPr lang="en-US" dirty="0"/>
          </a:p>
          <a:p>
            <a:r>
              <a:rPr lang="en-US" dirty="0"/>
              <a:t>We are very lucky in Davis to have access to free and fast COVID-19 testing, which makes it easy for the Davis community to get tested often. </a:t>
            </a:r>
          </a:p>
          <a:p>
            <a:endParaRPr lang="en-US" dirty="0"/>
          </a:p>
          <a:p>
            <a:r>
              <a:rPr lang="en-US" dirty="0"/>
              <a:t>The test we do is a saliva test, so you just need to spit into a tube, which is then taken to a lab to examine. It's painless, quick and easy! You then find out if you do or do not have COVID-19 in 1-2 days. </a:t>
            </a:r>
          </a:p>
          <a:p>
            <a:r>
              <a:rPr lang="en-US" dirty="0"/>
              <a:t> </a:t>
            </a:r>
          </a:p>
          <a:p>
            <a:r>
              <a:rPr lang="en-US" dirty="0"/>
              <a:t>UC Davis and the city of Davis work together to provide the testing, and you may have seen ads for it on TV and signs in Davis. You can get tested many different places, like the Senior Center, Mondavi Center, and Veterans Memorial Center. </a:t>
            </a:r>
          </a:p>
          <a:p>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455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Every day, it is important to pay attention to whether you have any symptoms that could be from COVID-19. This means to look for a cough, runny nose, or a fever. </a:t>
            </a:r>
          </a:p>
          <a:p>
            <a:endParaRPr lang="en-US" dirty="0"/>
          </a:p>
          <a:p>
            <a:r>
              <a:rPr lang="en-US" dirty="0"/>
              <a:t>If you feel sick, let your family know. They can help you figure out what you should do, which will most likely be staying home and resting.  </a:t>
            </a:r>
          </a:p>
          <a:p>
            <a:endParaRPr lang="en-US" dirty="0"/>
          </a:p>
          <a:p>
            <a:endParaRPr lang="en-US"/>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So remember, the most important thing you can do to keep yourself, your family, your friends, and your community safe is to wear a mask, stay more than 6 feet away from other people you don't live with, wash your hands often, get tested once or twice a week, and stay home if you feel sick. </a:t>
            </a:r>
          </a:p>
          <a:p>
            <a:endParaRPr lang="en-US" dirty="0"/>
          </a:p>
          <a:p>
            <a:r>
              <a:rPr lang="en-US" dirty="0"/>
              <a:t>We're all in this together, and everyone can help stop the spread of COVID-19. As you can see in the picture, the Swiss Cheese Model shows us that we are most safe when we follow the recommendations of masking, physical distancing, hand washing, and testing. </a:t>
            </a:r>
          </a:p>
          <a:p>
            <a:endParaRPr lang="en-US" dirty="0"/>
          </a:p>
          <a:p>
            <a:r>
              <a:rPr lang="en-US" dirty="0"/>
              <a:t>The more we follow these recommendations, the quicker we can get back to normal.</a:t>
            </a:r>
          </a:p>
          <a:p>
            <a:endParaRPr lang="en-US" dirty="0"/>
          </a:p>
          <a:p>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52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07aa31c0c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t>Here is the list of sources that provided the information for this lesson. It is important to get your information about COVID-19 from scientific sources, like the Centers for Disease Control (CDC), universities like UC Davis, and county and state agencies.</a:t>
            </a:r>
          </a:p>
        </p:txBody>
      </p:sp>
      <p:sp>
        <p:nvSpPr>
          <p:cNvPr id="181" name="Google Shape;181;ga07aa31c0c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07aa31c0c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81" name="Google Shape;181;ga07aa31c0c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370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Today we will be learning what COVID-19 is, how it spreads, and who can get it. </a:t>
            </a:r>
          </a:p>
          <a:p>
            <a:endParaRPr lang="en-US" dirty="0"/>
          </a:p>
          <a:p>
            <a:r>
              <a:rPr lang="en-US" dirty="0"/>
              <a:t>We will also talk about the ways that </a:t>
            </a:r>
            <a:r>
              <a:rPr lang="en-US" i="1" dirty="0"/>
              <a:t>you </a:t>
            </a:r>
            <a:r>
              <a:rPr lang="en-US" dirty="0"/>
              <a:t>can help stop the spread of COVID-19 to keep yourself, your family, your friends, and your community safe.  </a:t>
            </a:r>
          </a:p>
          <a:p>
            <a:endParaRPr lang="en-US" dirty="0"/>
          </a:p>
          <a:p>
            <a:endParaRPr lang="en-US" dirty="0"/>
          </a:p>
          <a:p>
            <a:pPr marL="0" indent="0"/>
            <a:endParaRPr lang="en-US"/>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69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Coronavirus is a virus that causes the disease called COVID-19. </a:t>
            </a:r>
          </a:p>
          <a:p>
            <a:endParaRPr lang="en-US" dirty="0"/>
          </a:p>
          <a:p>
            <a:r>
              <a:rPr lang="en-US" dirty="0"/>
              <a:t>A virus is basically a tiny germ that you can't see with your eyes, and can make you sick. </a:t>
            </a:r>
          </a:p>
          <a:p>
            <a:endParaRPr lang="en-US" dirty="0"/>
          </a:p>
          <a:p>
            <a:r>
              <a:rPr lang="en-US" dirty="0"/>
              <a:t>Scientists call this kind of virus the coronavirus, because Corona means crown in Latin, and under a microscope, these viruses look like a crown with spikes.</a:t>
            </a:r>
          </a:p>
          <a:p>
            <a:endParaRPr lang="en-US" dirty="0"/>
          </a:p>
          <a:p>
            <a:r>
              <a:rPr lang="en-US" dirty="0"/>
              <a:t>When you're sick, you usually have symptoms, which are body changes like a fever that let you know something's not right. Some people may get COVID-19, but never have any symptoms. Other people can get very sick with symptoms like a fever or cough, or they may have a hard time breathing. </a:t>
            </a:r>
          </a:p>
          <a:p>
            <a:endParaRPr lang="en-US" dirty="0"/>
          </a:p>
          <a:p>
            <a:r>
              <a:rPr lang="en-US" dirty="0"/>
              <a:t>Some people are able to feel better quickly by resting and drinking lots of fluids in their own homes. This doesn’t mean that the virus is immediately gone from their body, so they still need to be careful to stay home and away from other people for a total of 2 weeks. </a:t>
            </a:r>
          </a:p>
          <a:p>
            <a:endParaRPr lang="en-US" dirty="0"/>
          </a:p>
          <a:p>
            <a:r>
              <a:rPr lang="en-US" dirty="0"/>
              <a:t>While some people can recover at home, in the United States and throughout the world this virus has made many people very sick. Many people have had to go to the hospital because they need doctors to give them medicine, tests and sometimes help from machines to help them breathe.</a:t>
            </a:r>
          </a:p>
          <a:p>
            <a:pPr marL="0" indent="0"/>
            <a:endParaRPr lang="en-US" dirty="0"/>
          </a:p>
          <a:p>
            <a:pPr marL="0" indent="0"/>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43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COVID-19 spreads very easily from person to person through what are called respiratory droplets, which are drops of fluid from your lungs. Respiratory droplets fly into the air when you cough, sneeze, talk, shout, or sing. </a:t>
            </a:r>
          </a:p>
          <a:p>
            <a:endParaRPr lang="en-US" dirty="0"/>
          </a:p>
          <a:p>
            <a:r>
              <a:rPr lang="en-US" dirty="0"/>
              <a:t>Most of the time, COVID-19 is spread through close contact, which is when someone who does not have COVID-19 is around someone who does have it. Close contact means touching, hugging, or just sitting or standing closer than 6 feet to someone for 15 minutes or more. </a:t>
            </a:r>
          </a:p>
          <a:p>
            <a:endParaRPr lang="en-US" dirty="0"/>
          </a:p>
          <a:p>
            <a:r>
              <a:rPr lang="en-US" dirty="0"/>
              <a:t>COVID-19 is very contagious, which means that it is very easy for one person to get COVID-19 from another person. In fact, it is more contagious than the flu! </a:t>
            </a:r>
          </a:p>
          <a:p>
            <a:r>
              <a:rPr lang="en-US" dirty="0"/>
              <a:t> </a:t>
            </a:r>
          </a:p>
          <a:p>
            <a:r>
              <a:rPr lang="en-US" dirty="0"/>
              <a:t>Respiratory droplets can also land on surfaces and objects. It is possible that a person could get COVID-19 by touching a surface or object that has the virus on it, like a table or a toy, and then touching their own mouth, nose, or eyes. </a:t>
            </a:r>
          </a:p>
          <a:p>
            <a:endParaRPr lang="en-US" dirty="0"/>
          </a:p>
          <a:p>
            <a:r>
              <a:rPr lang="en-US" dirty="0"/>
              <a:t>However, COVID-19 is spread most commonly by close contact with someone who has COVID-19. </a:t>
            </a:r>
          </a:p>
          <a:p>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8732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Anybody can get COVID-19. However, it can affect everyone differently. </a:t>
            </a:r>
          </a:p>
          <a:p>
            <a:endParaRPr lang="en-US" dirty="0"/>
          </a:p>
          <a:p>
            <a:r>
              <a:rPr lang="en-US" dirty="0"/>
              <a:t>Although not many kids get COVID-19, young and healthy people can still get very sick or die from the virus. </a:t>
            </a:r>
          </a:p>
          <a:p>
            <a:endParaRPr lang="en-US" dirty="0"/>
          </a:p>
          <a:p>
            <a:r>
              <a:rPr lang="en-US" dirty="0"/>
              <a:t>Some people get mild symptoms, which means you may feel sick with something similar to the flu, but you'll be able to get over it with some rest at home. </a:t>
            </a:r>
          </a:p>
          <a:p>
            <a:endParaRPr lang="en-US" dirty="0"/>
          </a:p>
          <a:p>
            <a:r>
              <a:rPr lang="en-US" dirty="0"/>
              <a:t>However, other people, especially those who are much older or who already have health problems are more likely to get very sick or die if they get COVID-19.</a:t>
            </a:r>
          </a:p>
          <a:p>
            <a:pPr marL="0" indent="0"/>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654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There are many ways you can help stop the spread of COVID-19 to protect yourself and other people.</a:t>
            </a:r>
          </a:p>
          <a:p>
            <a:r>
              <a:rPr lang="en-US" dirty="0"/>
              <a:t> </a:t>
            </a:r>
          </a:p>
          <a:p>
            <a:r>
              <a:rPr lang="en-US" dirty="0"/>
              <a:t>The most important things you can do are:  Wear a face covering , distance yourself from others, wash your hands often , get tested for COVID-19 regularly , and stay home if you're sick .</a:t>
            </a:r>
          </a:p>
          <a:p>
            <a:pPr marL="171450" indent="-171450">
              <a:buFont typeface="Arial,Sans-Serif"/>
              <a:buChar char="•"/>
            </a:pPr>
            <a:endParaRPr lang="en-US"/>
          </a:p>
          <a:p>
            <a:endParaRPr lang="en-US" dirty="0"/>
          </a:p>
          <a:p>
            <a:pPr marL="0" indent="0"/>
            <a:endParaRPr lang="en-US" dirty="0"/>
          </a:p>
          <a:p>
            <a:pPr marL="0" indent="0"/>
            <a:endParaRPr lang="en-US" dirty="0"/>
          </a:p>
          <a:p>
            <a:pPr marL="0" indent="0"/>
            <a:endParaRPr lang="en-US" dirty="0"/>
          </a:p>
          <a:p>
            <a:pPr marL="0" indent="0"/>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69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Wearing a mask is a simple way to help prevent your respiratory droplets from reaching others. </a:t>
            </a:r>
          </a:p>
          <a:p>
            <a:endParaRPr lang="en-US" dirty="0"/>
          </a:p>
          <a:p>
            <a:r>
              <a:rPr lang="en-US" dirty="0"/>
              <a:t>You should wear a mask, even if you do not feel sick. This is because people with COVID-19 who never have symptoms and those who do not yet have symptoms can still spread the virus to other people. </a:t>
            </a:r>
          </a:p>
          <a:p>
            <a:endParaRPr lang="en-US" dirty="0"/>
          </a:p>
          <a:p>
            <a:r>
              <a:rPr lang="en-US" dirty="0"/>
              <a:t>Wearing a mask helps protect those around you, in case you have gotten COVID-19 but are not feeling sick. </a:t>
            </a:r>
          </a:p>
          <a:p>
            <a:r>
              <a:rPr lang="en-US" dirty="0"/>
              <a:t> </a:t>
            </a:r>
          </a:p>
          <a:p>
            <a:r>
              <a:rPr lang="en-US" dirty="0"/>
              <a:t>It is very important to wear a mask when you are inside with people you do not live with. This is because if you are </a:t>
            </a:r>
            <a:r>
              <a:rPr lang="en-US" i="1" dirty="0"/>
              <a:t>not</a:t>
            </a:r>
            <a:r>
              <a:rPr lang="en-US" dirty="0"/>
              <a:t> wearing a mask around someone with COVID-19, you could get COVID-19 and then bring it back to your house and make your family sick. </a:t>
            </a:r>
          </a:p>
          <a:p>
            <a:endParaRPr lang="en-US" dirty="0"/>
          </a:p>
          <a:p>
            <a:r>
              <a:rPr lang="en-US" dirty="0"/>
              <a:t>It’s also very important to wear a mask outdoors when you are unable to stay at least 6 feet apart from others, since COVID-19 spreads mainly among people who are in close contact with one another. </a:t>
            </a:r>
          </a:p>
          <a:p>
            <a:r>
              <a:rPr lang="en-US" dirty="0"/>
              <a:t> </a:t>
            </a:r>
          </a:p>
          <a:p>
            <a:r>
              <a:rPr lang="en-US" dirty="0"/>
              <a:t>Make sure that you are wearing your mask correctly – this means it needs to cover your nose, mouth, and chin. </a:t>
            </a:r>
          </a:p>
          <a:p>
            <a:endParaRPr lang="en-US" dirty="0"/>
          </a:p>
          <a:p>
            <a:r>
              <a:rPr lang="en-US" dirty="0"/>
              <a:t>Make sure your face covering fits snugly, but it's not so tight that you can't breathe. You also want to make sure it's not too loose, which would allow your respiratory droplets to escape. Your mask is too loose if the material does not touch your face on the top, bottom, and on both sides. </a:t>
            </a:r>
          </a:p>
          <a:p>
            <a:endParaRPr lang="en-US" dirty="0"/>
          </a:p>
          <a:p>
            <a:r>
              <a:rPr lang="en-US" dirty="0"/>
              <a:t>Masks can protect us the best when all of us wear one!</a:t>
            </a:r>
          </a:p>
          <a:p>
            <a:endParaRPr lang="en-US" dirty="0"/>
          </a:p>
          <a:p>
            <a:pPr marL="0" indent="0"/>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Limiting close contact with others is the best way to reduce the spread of COVID-19. </a:t>
            </a:r>
          </a:p>
          <a:p>
            <a:endParaRPr lang="en-US" dirty="0"/>
          </a:p>
          <a:p>
            <a:r>
              <a:rPr lang="en-US" dirty="0"/>
              <a:t>Since people can spread the virus before they know they are sick, it is important to physically distance yourself from others when possible, even if you—or they—do not feel sick. </a:t>
            </a:r>
          </a:p>
          <a:p>
            <a:endParaRPr lang="en-US" dirty="0"/>
          </a:p>
          <a:p>
            <a:r>
              <a:rPr lang="en-US" dirty="0"/>
              <a:t>While at school, this means sitting or standing at least 3 feet apart from your classmates and teachers while in your classroom, or 6 feet apart while outside the classroom during breaks or lunch. </a:t>
            </a:r>
          </a:p>
          <a:p>
            <a:endParaRPr lang="en-US" dirty="0"/>
          </a:p>
          <a:p>
            <a:r>
              <a:rPr lang="en-US" dirty="0"/>
              <a:t>To practice physical distancing: stay at least 6 feet from other people, do not hang out in groups, and stay out of crowded places and avoid big gatherings of people.  </a:t>
            </a:r>
          </a:p>
          <a:p>
            <a:endParaRPr lang="en-US" dirty="0"/>
          </a:p>
          <a:p>
            <a:r>
              <a:rPr lang="en-US" dirty="0"/>
              <a:t>Physical distancing is especially important to protect elderly adults, like your grandparents, and people who are have health problems.</a:t>
            </a:r>
          </a:p>
          <a:p>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47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07aa31c0c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There are many different ways to easily visualize what 6 feet looks like. This could include the length of 3 dachshund dogs, one bicycle, or, since we're in Davis - one cow.  </a:t>
            </a:r>
          </a:p>
          <a:p>
            <a:pPr marL="0" indent="0"/>
            <a:endParaRPr lang="en-US"/>
          </a:p>
        </p:txBody>
      </p:sp>
      <p:sp>
        <p:nvSpPr>
          <p:cNvPr id="174" name="Google Shape;174;ga07aa31c0c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cdc.gov/handwashing/when-how-handwashing.html" TargetMode="External"/><Relationship Id="rId3" Type="http://schemas.openxmlformats.org/officeDocument/2006/relationships/slideLayout" Target="../slideLayouts/slideLayout2.xml"/><Relationship Id="rId7" Type="http://schemas.openxmlformats.org/officeDocument/2006/relationships/hyperlink" Target="https://www.cdc.gov/coronavirus/2019-ncov/symptoms-testing/symptoms.html" TargetMode="External"/><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cdc.gov/coronavirus/2019-ncov/prevent-getting-sick/how-covid-spreads.html" TargetMode="External"/><Relationship Id="rId11" Type="http://schemas.openxmlformats.org/officeDocument/2006/relationships/image" Target="../media/image6.png"/><Relationship Id="rId5" Type="http://schemas.openxmlformats.org/officeDocument/2006/relationships/hyperlink" Target="https://www.cdc.gov/coronavirus/2019-ncov/symptoms-testing/testing.html" TargetMode="External"/><Relationship Id="rId10" Type="http://schemas.openxmlformats.org/officeDocument/2006/relationships/hyperlink" Target="https://campusready.ucdavis.edu/physical-distancing" TargetMode="External"/><Relationship Id="rId4" Type="http://schemas.openxmlformats.org/officeDocument/2006/relationships/notesSlide" Target="../notesSlides/notesSlide14.xml"/><Relationship Id="rId9" Type="http://schemas.openxmlformats.org/officeDocument/2006/relationships/hyperlink" Target="https://campusready.ucdavis.edu/face-covering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4"/>
          <p:cNvPicPr preferRelativeResize="0"/>
          <p:nvPr/>
        </p:nvPicPr>
        <p:blipFill rotWithShape="1">
          <a:blip r:embed="rId5">
            <a:alphaModFix/>
          </a:blip>
          <a:srcRect l="17383" t="15490" r="23948" b="9821"/>
          <a:stretch/>
        </p:blipFill>
        <p:spPr>
          <a:xfrm>
            <a:off x="525601" y="1719000"/>
            <a:ext cx="2818802" cy="4643999"/>
          </a:xfrm>
          <a:prstGeom prst="rect">
            <a:avLst/>
          </a:prstGeom>
          <a:noFill/>
          <a:ln>
            <a:noFill/>
          </a:ln>
        </p:spPr>
      </p:pic>
      <p:sp>
        <p:nvSpPr>
          <p:cNvPr id="95" name="Google Shape;95;p14"/>
          <p:cNvSpPr txBox="1"/>
          <p:nvPr/>
        </p:nvSpPr>
        <p:spPr>
          <a:xfrm>
            <a:off x="3915265" y="2506192"/>
            <a:ext cx="7256172" cy="3073141"/>
          </a:xfrm>
          <a:prstGeom prst="rect">
            <a:avLst/>
          </a:prstGeom>
          <a:noFill/>
          <a:ln>
            <a:noFill/>
          </a:ln>
        </p:spPr>
        <p:txBody>
          <a:bodyPr spcFirstLastPara="1" wrap="square" lIns="91400" tIns="45675" rIns="91400" bIns="45675" anchor="t" anchorCtr="0">
            <a:noAutofit/>
          </a:bodyPr>
          <a:lstStyle/>
          <a:p>
            <a:r>
              <a:rPr lang="en-US" sz="4800" b="1" dirty="0">
                <a:solidFill>
                  <a:srgbClr val="481268"/>
                </a:solidFill>
                <a:latin typeface="Proxima Nova"/>
                <a:sym typeface="Proxima Nova"/>
              </a:rPr>
              <a:t>COVID-19 Prevention </a:t>
            </a:r>
            <a:endParaRPr lang="en-US" sz="4800" b="1" dirty="0">
              <a:solidFill>
                <a:srgbClr val="481268"/>
              </a:solidFill>
              <a:latin typeface="Proxima Nova"/>
            </a:endParaRPr>
          </a:p>
          <a:p>
            <a:pPr algn="ctr"/>
            <a:endParaRPr lang="en-US" sz="4800" b="1" dirty="0">
              <a:solidFill>
                <a:srgbClr val="481268"/>
              </a:solidFill>
              <a:latin typeface="Proxima Nova"/>
            </a:endParaRPr>
          </a:p>
          <a:p>
            <a:r>
              <a:rPr lang="en-US" sz="2400" b="1" dirty="0">
                <a:solidFill>
                  <a:srgbClr val="481268"/>
                </a:solidFill>
                <a:latin typeface="Proxima Nova"/>
                <a:sym typeface="Proxima Nova"/>
              </a:rPr>
              <a:t>Aggie Public Health Ambassador Program</a:t>
            </a:r>
            <a:endParaRPr lang="en-US" sz="2400" b="1">
              <a:solidFill>
                <a:srgbClr val="481268"/>
              </a:solidFill>
              <a:latin typeface="Proxima Nova"/>
              <a:ea typeface="Proxima Nova"/>
            </a:endParaRPr>
          </a:p>
        </p:txBody>
      </p:sp>
      <p:pic>
        <p:nvPicPr>
          <p:cNvPr id="96" name="Google Shape;96;p14"/>
          <p:cNvPicPr preferRelativeResize="0"/>
          <p:nvPr/>
        </p:nvPicPr>
        <p:blipFill>
          <a:blip r:embed="rId6">
            <a:alphaModFix/>
          </a:blip>
          <a:stretch>
            <a:fillRect/>
          </a:stretch>
        </p:blipFill>
        <p:spPr>
          <a:xfrm>
            <a:off x="9412701" y="6231598"/>
            <a:ext cx="2500601" cy="415325"/>
          </a:xfrm>
          <a:prstGeom prst="rect">
            <a:avLst/>
          </a:prstGeom>
          <a:noFill/>
          <a:ln>
            <a:noFill/>
          </a:ln>
        </p:spPr>
      </p:pic>
      <p:pic>
        <p:nvPicPr>
          <p:cNvPr id="97" name="Google Shape;97;p14"/>
          <p:cNvPicPr preferRelativeResize="0"/>
          <p:nvPr/>
        </p:nvPicPr>
        <p:blipFill>
          <a:blip r:embed="rId7">
            <a:alphaModFix/>
          </a:blip>
          <a:stretch>
            <a:fillRect/>
          </a:stretch>
        </p:blipFill>
        <p:spPr>
          <a:xfrm>
            <a:off x="2365180" y="-2613"/>
            <a:ext cx="7460765" cy="2327130"/>
          </a:xfrm>
          <a:prstGeom prst="rect">
            <a:avLst/>
          </a:prstGeom>
          <a:noFill/>
          <a:ln>
            <a:noFill/>
          </a:ln>
        </p:spPr>
      </p:pic>
      <p:pic>
        <p:nvPicPr>
          <p:cNvPr id="2" name="Audio 1">
            <a:hlinkClick r:id="" action="ppaction://media"/>
            <a:extLst>
              <a:ext uri="{FF2B5EF4-FFF2-40B4-BE49-F238E27FC236}">
                <a16:creationId xmlns:a16="http://schemas.microsoft.com/office/drawing/2014/main" id="{D5E88B33-3E01-EB49-B342-1B741F7662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3450">
        <p:fade/>
      </p:transition>
    </mc:Choice>
    <mc:Fallback xmlns="">
      <p:transition spd="med" advTm="13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0"/>
          <p:cNvSpPr txBox="1"/>
          <p:nvPr/>
        </p:nvSpPr>
        <p:spPr>
          <a:xfrm>
            <a:off x="824571" y="345503"/>
            <a:ext cx="10437105"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ea typeface="Proxima Nova"/>
              </a:rPr>
              <a:t>Wash Your Hands</a:t>
            </a:r>
            <a:endParaRPr lang="en-US" sz="5000" dirty="0">
              <a:ea typeface="Proxima Nova"/>
            </a:endParaRPr>
          </a:p>
          <a:p>
            <a:pPr algn="ctr"/>
            <a:endParaRPr lang="en-US" sz="5000">
              <a:ea typeface="Proxima Nova"/>
            </a:endParaRPr>
          </a:p>
        </p:txBody>
      </p:sp>
      <p:pic>
        <p:nvPicPr>
          <p:cNvPr id="136" name="Google Shape;136;p20"/>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3" name="Picture 3" descr="Diagram, text&#10;&#10;Description automatically generated">
            <a:extLst>
              <a:ext uri="{FF2B5EF4-FFF2-40B4-BE49-F238E27FC236}">
                <a16:creationId xmlns:a16="http://schemas.microsoft.com/office/drawing/2014/main" id="{76E99022-5996-4F6D-ACB3-7AE30A14BE76}"/>
              </a:ext>
            </a:extLst>
          </p:cNvPr>
          <p:cNvPicPr>
            <a:picLocks noChangeAspect="1"/>
          </p:cNvPicPr>
          <p:nvPr/>
        </p:nvPicPr>
        <p:blipFill>
          <a:blip r:embed="rId7"/>
          <a:stretch>
            <a:fillRect/>
          </a:stretch>
        </p:blipFill>
        <p:spPr>
          <a:xfrm>
            <a:off x="3594722" y="1368037"/>
            <a:ext cx="4821381" cy="5262262"/>
          </a:xfrm>
          <a:prstGeom prst="rect">
            <a:avLst/>
          </a:prstGeom>
        </p:spPr>
      </p:pic>
      <p:pic>
        <p:nvPicPr>
          <p:cNvPr id="5" name="Audio 4">
            <a:hlinkClick r:id="" action="ppaction://media"/>
            <a:extLst>
              <a:ext uri="{FF2B5EF4-FFF2-40B4-BE49-F238E27FC236}">
                <a16:creationId xmlns:a16="http://schemas.microsoft.com/office/drawing/2014/main" id="{14164E17-E3CB-3E42-B672-97FA3F0C8D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18"/>
    </mc:Choice>
    <mc:Fallback xmlns="">
      <p:transition spd="slow" advTm="3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ea typeface="Proxima Nova"/>
                <a:cs typeface="Proxima Nova"/>
              </a:rPr>
              <a:t>Get Tested</a:t>
            </a:r>
          </a:p>
          <a:p>
            <a:pPr marL="457200" indent="-381000">
              <a:spcBef>
                <a:spcPts val="2500"/>
              </a:spcBef>
              <a:buClr>
                <a:srgbClr val="002855"/>
              </a:buClr>
              <a:buSzPts val="2400"/>
              <a:buFont typeface="Proxima Nova"/>
              <a:buChar char="●"/>
            </a:pPr>
            <a:r>
              <a:rPr lang="en-US" sz="2400" dirty="0">
                <a:solidFill>
                  <a:srgbClr val="002855"/>
                </a:solidFill>
                <a:latin typeface="Proxima Nova"/>
                <a:ea typeface="Proxima Nova"/>
                <a:cs typeface="Proxima Nova"/>
                <a:sym typeface="Proxima Nova"/>
              </a:rPr>
              <a:t>The saliva test in Davis is free, quick and painless.</a:t>
            </a:r>
            <a:endParaRPr lang="en-US" sz="2400" dirty="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400" dirty="0">
                <a:solidFill>
                  <a:srgbClr val="002855"/>
                </a:solidFill>
                <a:latin typeface="Proxima Nova"/>
                <a:ea typeface="Proxima Nova"/>
                <a:cs typeface="Proxima Nova"/>
              </a:rPr>
              <a:t>Get tested once or twice a week!</a:t>
            </a:r>
            <a:endParaRPr sz="2400" dirty="0">
              <a:solidFill>
                <a:srgbClr val="002855"/>
              </a:solidFill>
              <a:latin typeface="Proxima Nova"/>
              <a:ea typeface="Proxima Nova"/>
              <a:cs typeface="Proxima Nova"/>
            </a:endParaRPr>
          </a:p>
        </p:txBody>
      </p:sp>
      <p:pic>
        <p:nvPicPr>
          <p:cNvPr id="109" name="Google Shape;109;p16"/>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2" name="Picture 3" descr="Graphical user interface&#10;&#10;Description automatically generated">
            <a:extLst>
              <a:ext uri="{FF2B5EF4-FFF2-40B4-BE49-F238E27FC236}">
                <a16:creationId xmlns:a16="http://schemas.microsoft.com/office/drawing/2014/main" id="{83C38D0B-4915-4EF5-B92C-28F0FAED9685}"/>
              </a:ext>
            </a:extLst>
          </p:cNvPr>
          <p:cNvPicPr>
            <a:picLocks noChangeAspect="1"/>
          </p:cNvPicPr>
          <p:nvPr/>
        </p:nvPicPr>
        <p:blipFill>
          <a:blip r:embed="rId7"/>
          <a:stretch>
            <a:fillRect/>
          </a:stretch>
        </p:blipFill>
        <p:spPr>
          <a:xfrm>
            <a:off x="3307081" y="3074939"/>
            <a:ext cx="5273038" cy="2770602"/>
          </a:xfrm>
          <a:prstGeom prst="rect">
            <a:avLst/>
          </a:prstGeom>
        </p:spPr>
      </p:pic>
      <p:pic>
        <p:nvPicPr>
          <p:cNvPr id="3" name="Audio 2">
            <a:hlinkClick r:id="" action="ppaction://media"/>
            <a:extLst>
              <a:ext uri="{FF2B5EF4-FFF2-40B4-BE49-F238E27FC236}">
                <a16:creationId xmlns:a16="http://schemas.microsoft.com/office/drawing/2014/main" id="{EE8C621B-4486-604A-907B-5D31B77C08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7200239"/>
      </p:ext>
    </p:extLst>
  </p:cSld>
  <p:clrMapOvr>
    <a:masterClrMapping/>
  </p:clrMapOvr>
  <mc:AlternateContent xmlns:mc="http://schemas.openxmlformats.org/markup-compatibility/2006" xmlns:p14="http://schemas.microsoft.com/office/powerpoint/2010/main">
    <mc:Choice Requires="p14">
      <p:transition spd="slow" p14:dur="2000" advTm="43511"/>
    </mc:Choice>
    <mc:Fallback xmlns="">
      <p:transition spd="slow" advTm="4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sym typeface="Proxima Nova"/>
              </a:rPr>
              <a:t>Monitor Your Symptoms</a:t>
            </a:r>
            <a:endParaRPr lang="en-US" dirty="0"/>
          </a:p>
          <a:p>
            <a:pPr>
              <a:buClr>
                <a:srgbClr val="002855"/>
              </a:buClr>
              <a:buSzPts val="2400"/>
            </a:pPr>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p:txBody>
      </p:sp>
      <p:pic>
        <p:nvPicPr>
          <p:cNvPr id="109" name="Google Shape;109;p16"/>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2" name="Picture 2" descr="Graphical user interface, application, website&#10;&#10;Description automatically generated">
            <a:extLst>
              <a:ext uri="{FF2B5EF4-FFF2-40B4-BE49-F238E27FC236}">
                <a16:creationId xmlns:a16="http://schemas.microsoft.com/office/drawing/2014/main" id="{C94C7FF4-A69E-49D8-AFA8-178D8D8E3E07}"/>
              </a:ext>
            </a:extLst>
          </p:cNvPr>
          <p:cNvPicPr>
            <a:picLocks noChangeAspect="1"/>
          </p:cNvPicPr>
          <p:nvPr/>
        </p:nvPicPr>
        <p:blipFill rotWithShape="1">
          <a:blip r:embed="rId7"/>
          <a:srcRect b="41050"/>
          <a:stretch/>
        </p:blipFill>
        <p:spPr>
          <a:xfrm>
            <a:off x="762000" y="1174645"/>
            <a:ext cx="6644640" cy="5058311"/>
          </a:xfrm>
          <a:prstGeom prst="rect">
            <a:avLst/>
          </a:prstGeom>
        </p:spPr>
      </p:pic>
      <p:sp>
        <p:nvSpPr>
          <p:cNvPr id="3" name="TextBox 2">
            <a:extLst>
              <a:ext uri="{FF2B5EF4-FFF2-40B4-BE49-F238E27FC236}">
                <a16:creationId xmlns:a16="http://schemas.microsoft.com/office/drawing/2014/main" id="{01FBD11A-1D3A-4BB0-810E-3CFC4716634D}"/>
              </a:ext>
            </a:extLst>
          </p:cNvPr>
          <p:cNvSpPr txBox="1"/>
          <p:nvPr/>
        </p:nvSpPr>
        <p:spPr>
          <a:xfrm>
            <a:off x="7589520" y="2225040"/>
            <a:ext cx="419404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p>
          <a:p>
            <a:r>
              <a:rPr lang="en-US" sz="1600"/>
              <a:t>Some other potential COVID-19 symptoms:</a:t>
            </a:r>
            <a:endParaRPr lang="en-US" sz="1600" dirty="0"/>
          </a:p>
          <a:p>
            <a:pPr marL="342900" indent="-342900">
              <a:buFont typeface="Arial,Sans-Serif"/>
              <a:buChar char="•"/>
            </a:pPr>
            <a:r>
              <a:rPr lang="en-US" sz="1600"/>
              <a:t>Sore throat</a:t>
            </a:r>
            <a:endParaRPr lang="en-US" sz="1600" dirty="0"/>
          </a:p>
          <a:p>
            <a:pPr marL="342900" indent="-342900">
              <a:buFont typeface="Arial,Sans-Serif"/>
              <a:buChar char="•"/>
            </a:pPr>
            <a:r>
              <a:rPr lang="en-US" sz="1600"/>
              <a:t>Runny nose or sinus congestion</a:t>
            </a:r>
            <a:endParaRPr lang="en-US" sz="1600" dirty="0"/>
          </a:p>
          <a:p>
            <a:pPr marL="342900" indent="-342900">
              <a:buFont typeface="Arial,Sans-Serif"/>
              <a:buChar char="•"/>
            </a:pPr>
            <a:r>
              <a:rPr lang="en-US" sz="1600"/>
              <a:t>Headache</a:t>
            </a:r>
            <a:endParaRPr lang="en-US" sz="1600" dirty="0"/>
          </a:p>
          <a:p>
            <a:pPr marL="342900" indent="-342900">
              <a:buFont typeface="Arial,Sans-Serif"/>
              <a:buChar char="•"/>
            </a:pPr>
            <a:r>
              <a:rPr lang="en-US" sz="1600"/>
              <a:t>Unusual fatigue</a:t>
            </a:r>
            <a:endParaRPr lang="en-US" sz="1600" dirty="0"/>
          </a:p>
          <a:p>
            <a:pPr marL="342900" indent="-342900">
              <a:buFont typeface="Arial,Sans-Serif"/>
              <a:buChar char="•"/>
            </a:pPr>
            <a:r>
              <a:rPr lang="en-US" sz="1600"/>
              <a:t>Eye redness with or without discharge</a:t>
            </a:r>
          </a:p>
        </p:txBody>
      </p:sp>
      <p:pic>
        <p:nvPicPr>
          <p:cNvPr id="4" name="Audio 3">
            <a:hlinkClick r:id="" action="ppaction://media"/>
            <a:extLst>
              <a:ext uri="{FF2B5EF4-FFF2-40B4-BE49-F238E27FC236}">
                <a16:creationId xmlns:a16="http://schemas.microsoft.com/office/drawing/2014/main" id="{A5574F07-B913-164B-AA14-DC21D9B4D4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6806113"/>
      </p:ext>
    </p:extLst>
  </p:cSld>
  <p:clrMapOvr>
    <a:masterClrMapping/>
  </p:clrMapOvr>
  <mc:AlternateContent xmlns:mc="http://schemas.openxmlformats.org/markup-compatibility/2006" xmlns:p14="http://schemas.microsoft.com/office/powerpoint/2010/main">
    <mc:Choice Requires="p14">
      <p:transition spd="slow" p14:dur="2000" advTm="18181"/>
    </mc:Choice>
    <mc:Fallback xmlns="">
      <p:transition spd="slow" advTm="1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906950" y="355800"/>
            <a:ext cx="10076700" cy="5702700"/>
          </a:xfrm>
          <a:prstGeom prst="rect">
            <a:avLst/>
          </a:prstGeom>
          <a:noFill/>
          <a:ln>
            <a:noFill/>
          </a:ln>
        </p:spPr>
        <p:txBody>
          <a:bodyPr spcFirstLastPara="1" wrap="square" lIns="91425" tIns="45700" rIns="91425" bIns="45700" anchor="t" anchorCtr="0">
            <a:noAutofit/>
          </a:bodyPr>
          <a:lstStyle/>
          <a:p>
            <a:pPr algn="ctr"/>
            <a:r>
              <a:rPr lang="en-US" sz="4500" b="1">
                <a:solidFill>
                  <a:srgbClr val="481268"/>
                </a:solidFill>
                <a:latin typeface="Proxima Nova"/>
              </a:rPr>
              <a:t>Review</a:t>
            </a:r>
            <a:endParaRPr lang="en-US"/>
          </a:p>
          <a:p>
            <a:pPr>
              <a:spcBef>
                <a:spcPts val="2500"/>
              </a:spcBef>
            </a:pPr>
            <a:endParaRPr lang="en-US" b="1" dirty="0"/>
          </a:p>
          <a:p>
            <a:pPr marL="342900" indent="-342900">
              <a:spcBef>
                <a:spcPts val="2500"/>
              </a:spcBef>
              <a:buChar char="•"/>
            </a:pPr>
            <a:endParaRPr lang="en-US" sz="2500" dirty="0">
              <a:solidFill>
                <a:schemeClr val="accent1">
                  <a:lumMod val="50000"/>
                </a:schemeClr>
              </a:solidFill>
              <a:ea typeface="Proxima Nova"/>
            </a:endParaRPr>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3" name="Picture 3" descr="Diagram&#10;&#10;Description automatically generated">
            <a:extLst>
              <a:ext uri="{FF2B5EF4-FFF2-40B4-BE49-F238E27FC236}">
                <a16:creationId xmlns:a16="http://schemas.microsoft.com/office/drawing/2014/main" id="{DDB813CB-9C48-42A8-A5BB-39609496D1F7}"/>
              </a:ext>
            </a:extLst>
          </p:cNvPr>
          <p:cNvPicPr>
            <a:picLocks noChangeAspect="1"/>
          </p:cNvPicPr>
          <p:nvPr/>
        </p:nvPicPr>
        <p:blipFill>
          <a:blip r:embed="rId7"/>
          <a:stretch>
            <a:fillRect/>
          </a:stretch>
        </p:blipFill>
        <p:spPr>
          <a:xfrm>
            <a:off x="3350726" y="1683810"/>
            <a:ext cx="5485362" cy="4216093"/>
          </a:xfrm>
          <a:prstGeom prst="rect">
            <a:avLst/>
          </a:prstGeom>
        </p:spPr>
      </p:pic>
      <p:pic>
        <p:nvPicPr>
          <p:cNvPr id="4" name="Audio 3">
            <a:hlinkClick r:id="" action="ppaction://media"/>
            <a:extLst>
              <a:ext uri="{FF2B5EF4-FFF2-40B4-BE49-F238E27FC236}">
                <a16:creationId xmlns:a16="http://schemas.microsoft.com/office/drawing/2014/main" id="{F07AED48-3823-BA43-934D-CB50D37F2B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85205083"/>
      </p:ext>
    </p:extLst>
  </p:cSld>
  <p:clrMapOvr>
    <a:masterClrMapping/>
  </p:clrMapOvr>
  <mc:AlternateContent xmlns:mc="http://schemas.openxmlformats.org/markup-compatibility/2006" xmlns:p14="http://schemas.microsoft.com/office/powerpoint/2010/main">
    <mc:Choice Requires="p14">
      <p:transition spd="slow" p14:dur="2000" advTm="36125"/>
    </mc:Choice>
    <mc:Fallback xmlns="">
      <p:transition spd="slow" advTm="3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p:nvPr/>
        </p:nvSpPr>
        <p:spPr>
          <a:xfrm>
            <a:off x="992294" y="227687"/>
            <a:ext cx="10076700" cy="3697213"/>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References</a:t>
            </a:r>
            <a:endParaRPr lang="en-US" sz="4500" dirty="0"/>
          </a:p>
          <a:p>
            <a:endParaRPr lang="en-US" sz="1600" dirty="0"/>
          </a:p>
          <a:p>
            <a:r>
              <a:rPr lang="en-US" sz="1600"/>
              <a:t>Centers for Disease Control and Prevention (CDC). COVID-19 and Your Health. Updated March 17, 2021. Access March 26, 2021. </a:t>
            </a:r>
            <a:r>
              <a:rPr lang="en-US" sz="1600" dirty="0">
                <a:hlinkClick r:id="rId5"/>
              </a:rPr>
              <a:t>https://www.cdc.gov/coronavirus/2019-ncov/symptoms-testing/testing.html</a:t>
            </a:r>
            <a:r>
              <a:rPr lang="en-US" sz="1600"/>
              <a:t>. </a:t>
            </a:r>
            <a:endParaRPr lang="en-US" sz="1600" dirty="0"/>
          </a:p>
          <a:p>
            <a:endParaRPr lang="en-US" sz="1600" dirty="0"/>
          </a:p>
          <a:p>
            <a:r>
              <a:rPr lang="en-US" sz="1600"/>
              <a:t>CDC. How COVID Spreads. Updated October 28, 2021. Accessed March 24, 2021. </a:t>
            </a:r>
            <a:r>
              <a:rPr lang="en-US" sz="1600" dirty="0">
                <a:hlinkClick r:id="rId6"/>
              </a:rPr>
              <a:t>https://www.cdc.gov/coronavirus/2019-ncov/prevent-getting-sick/how-covid-spreads.html</a:t>
            </a:r>
            <a:r>
              <a:rPr lang="en-US" sz="1600"/>
              <a:t>. </a:t>
            </a:r>
            <a:endParaRPr lang="en-US" sz="1600" dirty="0"/>
          </a:p>
          <a:p>
            <a:endParaRPr lang="en-US" sz="1600" dirty="0"/>
          </a:p>
          <a:p>
            <a:r>
              <a:rPr lang="en-US" sz="1600"/>
              <a:t>CDC. Symptoms of Coronavirus. Updated February 22, 2021. Accessed March 24, 2021. </a:t>
            </a:r>
            <a:r>
              <a:rPr lang="en-US" sz="1600" dirty="0">
                <a:hlinkClick r:id="rId7"/>
              </a:rPr>
              <a:t>https://www.cdc.gov/coronavirus/2019-ncov/symptoms-testing/symptoms.html</a:t>
            </a:r>
            <a:r>
              <a:rPr lang="en-US" sz="1600"/>
              <a:t>. </a:t>
            </a:r>
            <a:endParaRPr lang="en-US" sz="1600" dirty="0"/>
          </a:p>
          <a:p>
            <a:endParaRPr lang="en-US" sz="1600" dirty="0"/>
          </a:p>
          <a:p>
            <a:r>
              <a:rPr lang="en-US" sz="1600"/>
              <a:t>CDC. When and How to Wash Your Hands. Updated November 24, 2020. Accessed March 26, 2021. </a:t>
            </a:r>
            <a:r>
              <a:rPr lang="en-US" sz="1600" dirty="0">
                <a:hlinkClick r:id="rId8"/>
              </a:rPr>
              <a:t>https://www.cdc.gov/handwashing/when-how-handwashing.html</a:t>
            </a:r>
            <a:r>
              <a:rPr lang="en-US" sz="1600"/>
              <a:t>.  </a:t>
            </a:r>
            <a:endParaRPr lang="en-US" sz="1600" dirty="0"/>
          </a:p>
          <a:p>
            <a:endParaRPr lang="en-US" sz="1600" dirty="0"/>
          </a:p>
          <a:p>
            <a:r>
              <a:rPr lang="en-US" sz="1600"/>
              <a:t>UC Davis. Face Coverings. Campus Ready. Accessed March 25, 2021. </a:t>
            </a:r>
            <a:r>
              <a:rPr lang="en-US" sz="1600" dirty="0">
                <a:hlinkClick r:id="rId9"/>
              </a:rPr>
              <a:t>https://campusready.ucdavis.edu/face-coverings</a:t>
            </a:r>
            <a:r>
              <a:rPr lang="en-US" sz="1600"/>
              <a:t>.</a:t>
            </a:r>
            <a:endParaRPr lang="en-US" sz="1600" dirty="0"/>
          </a:p>
          <a:p>
            <a:endParaRPr lang="en-US" sz="1600" dirty="0"/>
          </a:p>
          <a:p>
            <a:r>
              <a:rPr lang="en-US" sz="1600"/>
              <a:t>UC Davis. Physical Distancing. Campus Ready. Accessed March 25, 2021. </a:t>
            </a:r>
            <a:r>
              <a:rPr lang="en-US" sz="1600" dirty="0">
                <a:hlinkClick r:id="rId10"/>
              </a:rPr>
              <a:t>https://campusready.ucdavis.edu/physical-distancing</a:t>
            </a:r>
            <a:r>
              <a:rPr lang="en-US" sz="1600"/>
              <a:t>. </a:t>
            </a:r>
            <a:endParaRPr lang="en-US" sz="1600" dirty="0"/>
          </a:p>
          <a:p>
            <a:endParaRPr lang="en-US" sz="1600" dirty="0"/>
          </a:p>
          <a:p>
            <a:pPr>
              <a:spcBef>
                <a:spcPts val="2500"/>
              </a:spcBef>
            </a:pPr>
            <a:endParaRPr lang="en-US" sz="2500" dirty="0"/>
          </a:p>
          <a:p>
            <a:pPr>
              <a:spcBef>
                <a:spcPts val="2500"/>
              </a:spcBef>
            </a:pPr>
            <a:endParaRPr lang="en-US" sz="2500" dirty="0"/>
          </a:p>
        </p:txBody>
      </p:sp>
      <p:pic>
        <p:nvPicPr>
          <p:cNvPr id="184" name="Google Shape;184;p27"/>
          <p:cNvPicPr preferRelativeResize="0"/>
          <p:nvPr/>
        </p:nvPicPr>
        <p:blipFill rotWithShape="1">
          <a:blip r:embed="rId11">
            <a:alphaModFix/>
          </a:blip>
          <a:srcRect l="20231" r="20385"/>
          <a:stretch/>
        </p:blipFill>
        <p:spPr>
          <a:xfrm>
            <a:off x="10144750" y="5929800"/>
            <a:ext cx="1951249" cy="876200"/>
          </a:xfrm>
          <a:prstGeom prst="rect">
            <a:avLst/>
          </a:prstGeom>
          <a:noFill/>
          <a:ln>
            <a:noFill/>
          </a:ln>
        </p:spPr>
      </p:pic>
      <p:pic>
        <p:nvPicPr>
          <p:cNvPr id="2" name="Audio 1">
            <a:hlinkClick r:id="" action="ppaction://media"/>
            <a:extLst>
              <a:ext uri="{FF2B5EF4-FFF2-40B4-BE49-F238E27FC236}">
                <a16:creationId xmlns:a16="http://schemas.microsoft.com/office/drawing/2014/main" id="{E9483AC0-3791-DD4B-9A99-6D06DFE486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58"/>
    </mc:Choice>
    <mc:Fallback xmlns="">
      <p:transition spd="slow" advTm="1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p:nvPr/>
        </p:nvSpPr>
        <p:spPr>
          <a:xfrm>
            <a:off x="906950" y="2653895"/>
            <a:ext cx="10076700" cy="3404605"/>
          </a:xfrm>
          <a:prstGeom prst="rect">
            <a:avLst/>
          </a:prstGeom>
          <a:noFill/>
          <a:ln>
            <a:noFill/>
          </a:ln>
        </p:spPr>
        <p:txBody>
          <a:bodyPr spcFirstLastPara="1" wrap="square" lIns="91425" tIns="45700" rIns="91425" bIns="45700" anchor="t" anchorCtr="0">
            <a:noAutofit/>
          </a:bodyPr>
          <a:lstStyle/>
          <a:p>
            <a:pPr algn="ctr"/>
            <a:r>
              <a:rPr lang="en-US" sz="6600" b="1" dirty="0">
                <a:solidFill>
                  <a:srgbClr val="481268"/>
                </a:solidFill>
                <a:latin typeface="Proxima Nova"/>
                <a:ea typeface="Proxima Nova"/>
                <a:cs typeface="Proxima Nova"/>
              </a:rPr>
              <a:t>Thank you!</a:t>
            </a:r>
          </a:p>
          <a:p>
            <a:pPr marL="0" lvl="0" indent="0" algn="l" rtl="0">
              <a:spcBef>
                <a:spcPts val="2500"/>
              </a:spcBef>
              <a:spcAft>
                <a:spcPts val="0"/>
              </a:spcAft>
              <a:buNone/>
            </a:pPr>
            <a:endParaRPr lang="en-US" sz="2500" dirty="0">
              <a:solidFill>
                <a:srgbClr val="002855"/>
              </a:solidFill>
              <a:latin typeface="Proxima Nova"/>
              <a:ea typeface="Proxima Nova"/>
              <a:cs typeface="Proxima Nova"/>
            </a:endParaRPr>
          </a:p>
        </p:txBody>
      </p:sp>
      <p:pic>
        <p:nvPicPr>
          <p:cNvPr id="184" name="Google Shape;184;p27"/>
          <p:cNvPicPr preferRelativeResize="0"/>
          <p:nvPr/>
        </p:nvPicPr>
        <p:blipFill rotWithShape="1">
          <a:blip r:embed="rId5">
            <a:alphaModFix/>
          </a:blip>
          <a:srcRect l="20231" r="20385"/>
          <a:stretch/>
        </p:blipFill>
        <p:spPr>
          <a:xfrm>
            <a:off x="10144750" y="5929800"/>
            <a:ext cx="1951249" cy="876200"/>
          </a:xfrm>
          <a:prstGeom prst="rect">
            <a:avLst/>
          </a:prstGeom>
          <a:noFill/>
          <a:ln>
            <a:noFill/>
          </a:ln>
        </p:spPr>
      </p:pic>
      <p:pic>
        <p:nvPicPr>
          <p:cNvPr id="2" name="Audio 1">
            <a:hlinkClick r:id="" action="ppaction://media"/>
            <a:extLst>
              <a:ext uri="{FF2B5EF4-FFF2-40B4-BE49-F238E27FC236}">
                <a16:creationId xmlns:a16="http://schemas.microsoft.com/office/drawing/2014/main" id="{AF812760-E6E8-9145-A1CA-E08978B166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25300349"/>
      </p:ext>
    </p:extLst>
  </p:cSld>
  <p:clrMapOvr>
    <a:masterClrMapping/>
  </p:clrMapOvr>
  <mc:AlternateContent xmlns:mc="http://schemas.openxmlformats.org/markup-compatibility/2006" xmlns:p14="http://schemas.microsoft.com/office/powerpoint/2010/main">
    <mc:Choice Requires="p14">
      <p:transition spd="slow" p14:dur="2000" advTm="2279"/>
    </mc:Choice>
    <mc:Fallback xmlns="">
      <p:transition spd="slow" advTm="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906950" y="355800"/>
            <a:ext cx="10076700" cy="5702700"/>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Lesson Overview:</a:t>
            </a:r>
            <a:endParaRPr lang="en-US" dirty="0"/>
          </a:p>
          <a:p>
            <a:pPr algn="ctr"/>
            <a:r>
              <a:rPr lang="en-US" sz="4500" b="1" dirty="0">
                <a:solidFill>
                  <a:srgbClr val="481268"/>
                </a:solidFill>
                <a:latin typeface="Proxima Nova"/>
              </a:rPr>
              <a:t>COVID-19 Prevention</a:t>
            </a:r>
            <a:endParaRPr lang="en-US" dirty="0"/>
          </a:p>
          <a:p>
            <a:pPr>
              <a:spcBef>
                <a:spcPts val="2500"/>
              </a:spcBef>
            </a:pPr>
            <a:endParaRPr lang="en-US" b="1" dirty="0"/>
          </a:p>
          <a:p>
            <a:pPr marL="342900" indent="-342900">
              <a:spcBef>
                <a:spcPts val="2500"/>
              </a:spcBef>
              <a:buChar char="•"/>
            </a:pPr>
            <a:r>
              <a:rPr lang="en-US" sz="2500">
                <a:solidFill>
                  <a:schemeClr val="accent1">
                    <a:lumMod val="50000"/>
                  </a:schemeClr>
                </a:solidFill>
              </a:rPr>
              <a:t>What is COVID-19?</a:t>
            </a:r>
            <a:endParaRPr lang="en-US" dirty="0">
              <a:solidFill>
                <a:schemeClr val="accent1">
                  <a:lumMod val="50000"/>
                </a:schemeClr>
              </a:solidFill>
            </a:endParaRPr>
          </a:p>
          <a:p>
            <a:pPr marL="342900" indent="-342900">
              <a:spcBef>
                <a:spcPts val="2500"/>
              </a:spcBef>
              <a:buChar char="•"/>
            </a:pPr>
            <a:r>
              <a:rPr lang="en-US" sz="2500">
                <a:solidFill>
                  <a:schemeClr val="accent1">
                    <a:lumMod val="50000"/>
                  </a:schemeClr>
                </a:solidFill>
              </a:rPr>
              <a:t>How Does it Spread?</a:t>
            </a:r>
          </a:p>
          <a:p>
            <a:pPr marL="342900" indent="-342900">
              <a:spcBef>
                <a:spcPts val="2500"/>
              </a:spcBef>
              <a:buChar char="•"/>
            </a:pPr>
            <a:r>
              <a:rPr lang="en-US" sz="2500">
                <a:solidFill>
                  <a:schemeClr val="accent1">
                    <a:lumMod val="50000"/>
                  </a:schemeClr>
                </a:solidFill>
              </a:rPr>
              <a:t>Who Can Get COVID-19?</a:t>
            </a:r>
          </a:p>
          <a:p>
            <a:pPr marL="342900" indent="-342900">
              <a:spcBef>
                <a:spcPts val="2500"/>
              </a:spcBef>
              <a:buChar char="•"/>
            </a:pPr>
            <a:r>
              <a:rPr lang="en-US" sz="2500">
                <a:solidFill>
                  <a:schemeClr val="accent1">
                    <a:lumMod val="50000"/>
                  </a:schemeClr>
                </a:solidFill>
              </a:rPr>
              <a:t>What You Can Do to Stop the Spread?</a:t>
            </a:r>
            <a:endParaRPr lang="en-US" sz="2500" dirty="0">
              <a:solidFill>
                <a:schemeClr val="accent1">
                  <a:lumMod val="50000"/>
                </a:schemeClr>
              </a:solidFill>
              <a:ea typeface="Proxima Nova"/>
            </a:endParaRPr>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3" name="Picture 3">
            <a:extLst>
              <a:ext uri="{FF2B5EF4-FFF2-40B4-BE49-F238E27FC236}">
                <a16:creationId xmlns:a16="http://schemas.microsoft.com/office/drawing/2014/main" id="{A7C45392-C105-4945-A3BC-FE8DD108839E}"/>
              </a:ext>
            </a:extLst>
          </p:cNvPr>
          <p:cNvPicPr>
            <a:picLocks noChangeAspect="1"/>
          </p:cNvPicPr>
          <p:nvPr/>
        </p:nvPicPr>
        <p:blipFill>
          <a:blip r:embed="rId7"/>
          <a:stretch>
            <a:fillRect/>
          </a:stretch>
        </p:blipFill>
        <p:spPr>
          <a:xfrm>
            <a:off x="7804372" y="2770245"/>
            <a:ext cx="2743200" cy="2340614"/>
          </a:xfrm>
          <a:prstGeom prst="rect">
            <a:avLst/>
          </a:prstGeom>
        </p:spPr>
      </p:pic>
      <p:pic>
        <p:nvPicPr>
          <p:cNvPr id="4" name="Audio 3">
            <a:hlinkClick r:id="" action="ppaction://media"/>
            <a:extLst>
              <a:ext uri="{FF2B5EF4-FFF2-40B4-BE49-F238E27FC236}">
                <a16:creationId xmlns:a16="http://schemas.microsoft.com/office/drawing/2014/main" id="{BB1FC19F-2755-C740-9B60-642196E94D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4668691"/>
      </p:ext>
    </p:extLst>
  </p:cSld>
  <p:clrMapOvr>
    <a:masterClrMapping/>
  </p:clrMapOvr>
  <mc:AlternateContent xmlns:mc="http://schemas.openxmlformats.org/markup-compatibility/2006" xmlns:p14="http://schemas.microsoft.com/office/powerpoint/2010/main">
    <mc:Choice Requires="p14">
      <p:transition spd="slow" p14:dur="2000" advTm="14147"/>
    </mc:Choice>
    <mc:Fallback xmlns="">
      <p:transition spd="slow" advTm="1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543066" y="720544"/>
            <a:ext cx="10076700" cy="5920414"/>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What is COVID-19?</a:t>
            </a:r>
            <a:endParaRPr lang="en-US" dirty="0"/>
          </a:p>
          <a:p>
            <a:pPr marL="457200" lvl="1" indent="-381000">
              <a:spcBef>
                <a:spcPts val="2500"/>
              </a:spcBef>
              <a:buFont typeface="Arial"/>
              <a:buChar char="•"/>
            </a:pPr>
            <a:endParaRPr lang="en-US" sz="2400" dirty="0">
              <a:solidFill>
                <a:srgbClr val="002855"/>
              </a:solidFill>
              <a:ea typeface="Proxima Nova"/>
            </a:endParaRPr>
          </a:p>
          <a:p>
            <a:pPr marL="457200" lvl="1" indent="-381000">
              <a:spcBef>
                <a:spcPts val="2500"/>
              </a:spcBef>
              <a:buFont typeface="Arial"/>
              <a:buChar char="•"/>
            </a:pPr>
            <a:r>
              <a:rPr lang="en-US" sz="2400" dirty="0">
                <a:solidFill>
                  <a:srgbClr val="002855"/>
                </a:solidFill>
                <a:ea typeface="Proxima Nova"/>
              </a:rPr>
              <a:t>Coronavirus is a virus that causes the disease called COVID-19.</a:t>
            </a:r>
            <a:endParaRPr lang="en-US" dirty="0"/>
          </a:p>
          <a:p>
            <a:pPr marL="457200" lvl="1" indent="-381000">
              <a:spcBef>
                <a:spcPts val="2500"/>
              </a:spcBef>
              <a:buFont typeface="Arial"/>
              <a:buChar char="•"/>
            </a:pPr>
            <a:r>
              <a:rPr lang="en-US" sz="2400" dirty="0">
                <a:solidFill>
                  <a:srgbClr val="002855"/>
                </a:solidFill>
                <a:ea typeface="Proxima Nova"/>
              </a:rPr>
              <a:t>Corona is Latin for "crown”.</a:t>
            </a:r>
          </a:p>
          <a:p>
            <a:pPr marL="457200" lvl="1" indent="-381000">
              <a:spcBef>
                <a:spcPts val="2500"/>
              </a:spcBef>
              <a:buFont typeface="Arial"/>
              <a:buChar char="•"/>
            </a:pPr>
            <a:r>
              <a:rPr lang="en-US" sz="2400" dirty="0">
                <a:solidFill>
                  <a:srgbClr val="002855"/>
                </a:solidFill>
                <a:ea typeface="Proxima Nova"/>
              </a:rPr>
              <a:t>A lot of the symptoms are similar to the flu, like a dry, itchy, cough, and a fever, but the coronavirus is more contagious and deadly than the flu.</a:t>
            </a:r>
            <a:endParaRPr lang="en-US" sz="2400" dirty="0">
              <a:ea typeface="Proxima Nova"/>
            </a:endParaRPr>
          </a:p>
          <a:p>
            <a:pPr marL="457200" lvl="1" indent="-381000">
              <a:spcBef>
                <a:spcPts val="2500"/>
              </a:spcBef>
              <a:buFont typeface="Arial"/>
              <a:buChar char="•"/>
            </a:pPr>
            <a:r>
              <a:rPr lang="en-US" sz="2400" dirty="0">
                <a:solidFill>
                  <a:srgbClr val="002855"/>
                </a:solidFill>
                <a:ea typeface="Proxima Nova"/>
              </a:rPr>
              <a:t>This virus has made many people very sick.</a:t>
            </a:r>
          </a:p>
          <a:p>
            <a:pPr marL="457200" lvl="1" indent="-381000">
              <a:spcBef>
                <a:spcPts val="2500"/>
              </a:spcBef>
              <a:buFont typeface="Proxima Nova,Sans-Serif"/>
              <a:buChar char="●"/>
            </a:pPr>
            <a:endParaRPr lang="en-US" sz="2400" dirty="0">
              <a:solidFill>
                <a:srgbClr val="203864"/>
              </a:solidFill>
              <a:ea typeface="Proxima Nova"/>
            </a:endParaRPr>
          </a:p>
          <a:p>
            <a:pPr marL="76200" lvl="1">
              <a:spcBef>
                <a:spcPts val="2500"/>
              </a:spcBef>
            </a:pPr>
            <a:endParaRPr lang="en-US" sz="2500" dirty="0">
              <a:solidFill>
                <a:srgbClr val="002855"/>
              </a:solidFill>
              <a:ea typeface="Proxima Nova"/>
            </a:endParaRPr>
          </a:p>
          <a:p>
            <a:pPr marL="342900" indent="-342900">
              <a:spcBef>
                <a:spcPts val="2500"/>
              </a:spcBef>
              <a:buChar char="•"/>
            </a:pPr>
            <a:endParaRPr lang="en-US" sz="2500" dirty="0">
              <a:ea typeface="Proxima Nova"/>
            </a:endParaRPr>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3" name="Picture 3" descr="Diagram&#10;&#10;Description automatically generated">
            <a:extLst>
              <a:ext uri="{FF2B5EF4-FFF2-40B4-BE49-F238E27FC236}">
                <a16:creationId xmlns:a16="http://schemas.microsoft.com/office/drawing/2014/main" id="{4544F456-335C-4412-BF62-A31AC54239F9}"/>
              </a:ext>
            </a:extLst>
          </p:cNvPr>
          <p:cNvPicPr>
            <a:picLocks noChangeAspect="1"/>
          </p:cNvPicPr>
          <p:nvPr/>
        </p:nvPicPr>
        <p:blipFill rotWithShape="1">
          <a:blip r:embed="rId7"/>
          <a:srcRect t="27195" r="-189" b="14023"/>
          <a:stretch/>
        </p:blipFill>
        <p:spPr>
          <a:xfrm>
            <a:off x="8897257" y="154243"/>
            <a:ext cx="2748387" cy="2149673"/>
          </a:xfrm>
          <a:prstGeom prst="rect">
            <a:avLst/>
          </a:prstGeom>
        </p:spPr>
      </p:pic>
      <p:pic>
        <p:nvPicPr>
          <p:cNvPr id="2" name="Audio 1">
            <a:hlinkClick r:id="" action="ppaction://media"/>
            <a:extLst>
              <a:ext uri="{FF2B5EF4-FFF2-40B4-BE49-F238E27FC236}">
                <a16:creationId xmlns:a16="http://schemas.microsoft.com/office/drawing/2014/main" id="{C831D9F2-4622-5B45-B892-E3C25E3EE8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0316299"/>
      </p:ext>
    </p:extLst>
  </p:cSld>
  <p:clrMapOvr>
    <a:masterClrMapping/>
  </p:clrMapOvr>
  <mc:AlternateContent xmlns:mc="http://schemas.openxmlformats.org/markup-compatibility/2006" xmlns:p14="http://schemas.microsoft.com/office/powerpoint/2010/main">
    <mc:Choice Requires="p14">
      <p:transition spd="slow" p14:dur="2000" advTm="63306"/>
    </mc:Choice>
    <mc:Fallback xmlns="">
      <p:transition spd="slow" advTm="6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894758" y="575256"/>
            <a:ext cx="10076700" cy="5702700"/>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How Does COVID-19 Spread?</a:t>
            </a:r>
          </a:p>
          <a:p>
            <a:pPr marL="457200" lvl="1" indent="-381000">
              <a:spcBef>
                <a:spcPts val="2500"/>
              </a:spcBef>
              <a:buFont typeface="Arial"/>
              <a:buChar char="•"/>
            </a:pPr>
            <a:r>
              <a:rPr lang="en-US" sz="2500" dirty="0">
                <a:solidFill>
                  <a:schemeClr val="accent1">
                    <a:lumMod val="50000"/>
                  </a:schemeClr>
                </a:solidFill>
                <a:ea typeface="Proxima Nova"/>
              </a:rPr>
              <a:t>COVID-19 spreads very easily.</a:t>
            </a:r>
          </a:p>
          <a:p>
            <a:pPr marL="457200" lvl="1" indent="-381000">
              <a:spcBef>
                <a:spcPts val="2500"/>
              </a:spcBef>
              <a:buFont typeface="Arial"/>
              <a:buChar char="•"/>
            </a:pPr>
            <a:r>
              <a:rPr lang="en-US" sz="2500" dirty="0">
                <a:solidFill>
                  <a:srgbClr val="002855"/>
                </a:solidFill>
                <a:ea typeface="Proxima Nova"/>
              </a:rPr>
              <a:t>The virus is passed by sneezes, coughs, runny noses and saliva.</a:t>
            </a:r>
            <a:endParaRPr lang="en-US" sz="2500" dirty="0">
              <a:solidFill>
                <a:srgbClr val="002855"/>
              </a:solidFill>
            </a:endParaRPr>
          </a:p>
          <a:p>
            <a:pPr marL="457200" indent="-381000">
              <a:spcBef>
                <a:spcPts val="2500"/>
              </a:spcBef>
              <a:buFont typeface="Arial"/>
              <a:buChar char="•"/>
            </a:pPr>
            <a:r>
              <a:rPr lang="en-US" sz="2500" dirty="0">
                <a:solidFill>
                  <a:schemeClr val="accent1">
                    <a:lumMod val="50000"/>
                  </a:schemeClr>
                </a:solidFill>
                <a:ea typeface="Proxima Nova"/>
              </a:rPr>
              <a:t>COVID most commonly spreads during close contact.</a:t>
            </a:r>
          </a:p>
          <a:p>
            <a:pPr marL="457200" lvl="1" indent="-381000">
              <a:spcBef>
                <a:spcPts val="2500"/>
              </a:spcBef>
              <a:buFont typeface="Proxima Nova,Sans-Serif"/>
              <a:buChar char="●"/>
            </a:pPr>
            <a:endParaRPr lang="en-US" sz="2500" dirty="0">
              <a:solidFill>
                <a:schemeClr val="accent1">
                  <a:lumMod val="50000"/>
                </a:schemeClr>
              </a:solidFill>
              <a:ea typeface="Proxima Nova"/>
            </a:endParaRPr>
          </a:p>
          <a:p>
            <a:pPr marL="76200" lvl="1">
              <a:spcBef>
                <a:spcPts val="2500"/>
              </a:spcBef>
            </a:pPr>
            <a:endParaRPr lang="en-US" sz="2500" dirty="0">
              <a:solidFill>
                <a:srgbClr val="002855"/>
              </a:solidFill>
              <a:ea typeface="Proxima Nova"/>
            </a:endParaRPr>
          </a:p>
          <a:p>
            <a:pPr marL="342900" indent="-342900">
              <a:spcBef>
                <a:spcPts val="2500"/>
              </a:spcBef>
              <a:buChar char="•"/>
            </a:pPr>
            <a:endParaRPr lang="en-US" sz="2500" dirty="0">
              <a:ea typeface="Proxima Nova"/>
            </a:endParaRPr>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2" name="Picture 2">
            <a:extLst>
              <a:ext uri="{FF2B5EF4-FFF2-40B4-BE49-F238E27FC236}">
                <a16:creationId xmlns:a16="http://schemas.microsoft.com/office/drawing/2014/main" id="{E34DDA1B-3DFD-4E68-8B5D-DDF0F7414495}"/>
              </a:ext>
            </a:extLst>
          </p:cNvPr>
          <p:cNvPicPr>
            <a:picLocks noChangeAspect="1"/>
          </p:cNvPicPr>
          <p:nvPr/>
        </p:nvPicPr>
        <p:blipFill>
          <a:blip r:embed="rId7"/>
          <a:stretch>
            <a:fillRect/>
          </a:stretch>
        </p:blipFill>
        <p:spPr>
          <a:xfrm>
            <a:off x="4436652" y="3911778"/>
            <a:ext cx="2743200" cy="2743200"/>
          </a:xfrm>
          <a:prstGeom prst="rect">
            <a:avLst/>
          </a:prstGeom>
        </p:spPr>
      </p:pic>
      <p:pic>
        <p:nvPicPr>
          <p:cNvPr id="4" name="Audio 3">
            <a:hlinkClick r:id="" action="ppaction://media"/>
            <a:extLst>
              <a:ext uri="{FF2B5EF4-FFF2-40B4-BE49-F238E27FC236}">
                <a16:creationId xmlns:a16="http://schemas.microsoft.com/office/drawing/2014/main" id="{2EA0EBEC-A574-2743-8678-60CC22A057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47940080"/>
      </p:ext>
    </p:extLst>
  </p:cSld>
  <p:clrMapOvr>
    <a:masterClrMapping/>
  </p:clrMapOvr>
  <mc:AlternateContent xmlns:mc="http://schemas.openxmlformats.org/markup-compatibility/2006" xmlns:p14="http://schemas.microsoft.com/office/powerpoint/2010/main">
    <mc:Choice Requires="p14">
      <p:transition spd="slow" p14:dur="2000" advTm="56518"/>
    </mc:Choice>
    <mc:Fallback xmlns="">
      <p:transition spd="slow" advTm="5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894758" y="575256"/>
            <a:ext cx="10076700" cy="5702700"/>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Who Can Get COVID-19?</a:t>
            </a:r>
            <a:endParaRPr lang="en-US" dirty="0"/>
          </a:p>
          <a:p>
            <a:pPr marL="457200" lvl="1" indent="-381000">
              <a:spcBef>
                <a:spcPts val="2500"/>
              </a:spcBef>
              <a:buFont typeface="Arial"/>
              <a:buChar char="•"/>
            </a:pPr>
            <a:r>
              <a:rPr lang="en-US" sz="2500" dirty="0">
                <a:solidFill>
                  <a:schemeClr val="accent2">
                    <a:lumMod val="75000"/>
                  </a:schemeClr>
                </a:solidFill>
                <a:ea typeface="Proxima Nova"/>
              </a:rPr>
              <a:t>This kind of virus can affect anybody.</a:t>
            </a:r>
          </a:p>
          <a:p>
            <a:pPr marL="457200" lvl="1" indent="-381000">
              <a:spcBef>
                <a:spcPts val="2500"/>
              </a:spcBef>
              <a:buFont typeface="Arial"/>
              <a:buChar char="•"/>
            </a:pPr>
            <a:r>
              <a:rPr lang="en-US" sz="2500" dirty="0">
                <a:solidFill>
                  <a:schemeClr val="accent1">
                    <a:lumMod val="50000"/>
                  </a:schemeClr>
                </a:solidFill>
                <a:ea typeface="Proxima Nova"/>
              </a:rPr>
              <a:t>Just because someone looks different or talks different doesn't mean they are more likely to have COVID-19.</a:t>
            </a:r>
          </a:p>
          <a:p>
            <a:pPr marL="457200" lvl="1" indent="-381000">
              <a:spcBef>
                <a:spcPts val="2500"/>
              </a:spcBef>
              <a:buFont typeface="Arial"/>
              <a:buChar char="•"/>
            </a:pPr>
            <a:r>
              <a:rPr lang="en-US" sz="2500" dirty="0">
                <a:solidFill>
                  <a:schemeClr val="accent1">
                    <a:lumMod val="50000"/>
                  </a:schemeClr>
                </a:solidFill>
                <a:ea typeface="Proxima Nova"/>
              </a:rPr>
              <a:t>Older people or people with health problems are more likely to get very sick or die if they get COVID-19.</a:t>
            </a:r>
          </a:p>
          <a:p>
            <a:pPr marL="457200" lvl="1" indent="-381000">
              <a:spcBef>
                <a:spcPts val="2500"/>
              </a:spcBef>
              <a:buFont typeface="Arial"/>
              <a:buChar char="•"/>
            </a:pPr>
            <a:endParaRPr lang="en-US" sz="2500" dirty="0">
              <a:solidFill>
                <a:schemeClr val="accent1">
                  <a:lumMod val="50000"/>
                </a:schemeClr>
              </a:solidFill>
              <a:ea typeface="Proxima Nova"/>
            </a:endParaRPr>
          </a:p>
          <a:p>
            <a:pPr marL="457200" lvl="1" indent="-381000">
              <a:spcBef>
                <a:spcPts val="2500"/>
              </a:spcBef>
              <a:buFont typeface="Proxima Nova,Sans-Serif"/>
              <a:buChar char="●"/>
            </a:pPr>
            <a:endParaRPr lang="en-US" sz="2500" dirty="0">
              <a:solidFill>
                <a:srgbClr val="203864"/>
              </a:solidFill>
              <a:ea typeface="Proxima Nova"/>
            </a:endParaRPr>
          </a:p>
          <a:p>
            <a:pPr marL="76200" lvl="1">
              <a:spcBef>
                <a:spcPts val="2500"/>
              </a:spcBef>
            </a:pPr>
            <a:endParaRPr lang="en-US" sz="2500" dirty="0">
              <a:solidFill>
                <a:srgbClr val="002855"/>
              </a:solidFill>
              <a:ea typeface="Proxima Nova"/>
            </a:endParaRPr>
          </a:p>
          <a:p>
            <a:pPr marL="342900" indent="-342900">
              <a:spcBef>
                <a:spcPts val="2500"/>
              </a:spcBef>
              <a:buChar char="•"/>
            </a:pPr>
            <a:endParaRPr lang="en-US" sz="2500" dirty="0">
              <a:ea typeface="Proxima Nova"/>
            </a:endParaRPr>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2" name="Picture 2">
            <a:extLst>
              <a:ext uri="{FF2B5EF4-FFF2-40B4-BE49-F238E27FC236}">
                <a16:creationId xmlns:a16="http://schemas.microsoft.com/office/drawing/2014/main" id="{BAD33CD4-962F-4FB6-A233-A6FD46B2404A}"/>
              </a:ext>
            </a:extLst>
          </p:cNvPr>
          <p:cNvPicPr>
            <a:picLocks noChangeAspect="1"/>
          </p:cNvPicPr>
          <p:nvPr/>
        </p:nvPicPr>
        <p:blipFill>
          <a:blip r:embed="rId7"/>
          <a:stretch>
            <a:fillRect/>
          </a:stretch>
        </p:blipFill>
        <p:spPr>
          <a:xfrm>
            <a:off x="4302324" y="4493425"/>
            <a:ext cx="3261567" cy="1958613"/>
          </a:xfrm>
          <a:prstGeom prst="rect">
            <a:avLst/>
          </a:prstGeom>
        </p:spPr>
      </p:pic>
      <p:pic>
        <p:nvPicPr>
          <p:cNvPr id="4" name="Audio 3">
            <a:hlinkClick r:id="" action="ppaction://media"/>
            <a:extLst>
              <a:ext uri="{FF2B5EF4-FFF2-40B4-BE49-F238E27FC236}">
                <a16:creationId xmlns:a16="http://schemas.microsoft.com/office/drawing/2014/main" id="{EB49CB63-047A-ED4E-82E0-4F73A4A8AA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920645"/>
      </p:ext>
    </p:extLst>
  </p:cSld>
  <p:clrMapOvr>
    <a:masterClrMapping/>
  </p:clrMapOvr>
  <mc:AlternateContent xmlns:mc="http://schemas.openxmlformats.org/markup-compatibility/2006" xmlns:p14="http://schemas.microsoft.com/office/powerpoint/2010/main">
    <mc:Choice Requires="p14">
      <p:transition spd="slow" p14:dur="2000" advTm="28471"/>
    </mc:Choice>
    <mc:Fallback xmlns="">
      <p:transition spd="slow" advTm="2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906950" y="355800"/>
            <a:ext cx="10076700" cy="5702700"/>
          </a:xfrm>
          <a:prstGeom prst="rect">
            <a:avLst/>
          </a:prstGeom>
          <a:noFill/>
          <a:ln>
            <a:noFill/>
          </a:ln>
        </p:spPr>
        <p:txBody>
          <a:bodyPr spcFirstLastPara="1" wrap="square" lIns="91425" tIns="45700" rIns="91425" bIns="45700" anchor="t" anchorCtr="0">
            <a:noAutofit/>
          </a:bodyPr>
          <a:lstStyle/>
          <a:p>
            <a:pPr algn="ctr"/>
            <a:r>
              <a:rPr lang="en-US" sz="4500" b="1">
                <a:solidFill>
                  <a:srgbClr val="481268"/>
                </a:solidFill>
                <a:latin typeface="Proxima Nova"/>
              </a:rPr>
              <a:t>How Can You Help Stop the Spread?</a:t>
            </a:r>
            <a:endParaRPr lang="en-US"/>
          </a:p>
          <a:p>
            <a:pPr>
              <a:spcBef>
                <a:spcPts val="2500"/>
              </a:spcBef>
            </a:pPr>
            <a:endParaRPr lang="en-US" b="1" dirty="0"/>
          </a:p>
          <a:p>
            <a:pPr marL="342900" indent="-342900">
              <a:spcBef>
                <a:spcPts val="2500"/>
              </a:spcBef>
              <a:buChar char="•"/>
            </a:pPr>
            <a:r>
              <a:rPr lang="en-US" sz="2500">
                <a:solidFill>
                  <a:schemeClr val="accent1">
                    <a:lumMod val="50000"/>
                  </a:schemeClr>
                </a:solidFill>
              </a:rPr>
              <a:t>Wearing a Mask</a:t>
            </a:r>
            <a:endParaRPr lang="en-US">
              <a:solidFill>
                <a:schemeClr val="accent1">
                  <a:lumMod val="50000"/>
                </a:schemeClr>
              </a:solidFill>
            </a:endParaRPr>
          </a:p>
          <a:p>
            <a:pPr marL="342900" indent="-342900">
              <a:spcBef>
                <a:spcPts val="2500"/>
              </a:spcBef>
              <a:buChar char="•"/>
            </a:pPr>
            <a:r>
              <a:rPr lang="en-US" sz="2500" dirty="0">
                <a:solidFill>
                  <a:schemeClr val="accent1">
                    <a:lumMod val="50000"/>
                  </a:schemeClr>
                </a:solidFill>
              </a:rPr>
              <a:t>Physical Distancing</a:t>
            </a:r>
            <a:endParaRPr lang="en-US" sz="2500" dirty="0">
              <a:solidFill>
                <a:schemeClr val="accent1">
                  <a:lumMod val="50000"/>
                </a:schemeClr>
              </a:solidFill>
              <a:ea typeface="Proxima Nova"/>
            </a:endParaRPr>
          </a:p>
          <a:p>
            <a:pPr marL="342900" indent="-342900">
              <a:spcBef>
                <a:spcPts val="2500"/>
              </a:spcBef>
              <a:buChar char="•"/>
            </a:pPr>
            <a:r>
              <a:rPr lang="en-US" sz="2500" dirty="0">
                <a:solidFill>
                  <a:schemeClr val="accent1">
                    <a:lumMod val="50000"/>
                  </a:schemeClr>
                </a:solidFill>
                <a:ea typeface="Proxima Nova"/>
              </a:rPr>
              <a:t>Hand Washing</a:t>
            </a:r>
          </a:p>
          <a:p>
            <a:pPr marL="342900" indent="-342900">
              <a:spcBef>
                <a:spcPts val="2500"/>
              </a:spcBef>
              <a:buChar char="•"/>
            </a:pPr>
            <a:r>
              <a:rPr lang="en-US" sz="2500" dirty="0">
                <a:solidFill>
                  <a:schemeClr val="accent1">
                    <a:lumMod val="50000"/>
                  </a:schemeClr>
                </a:solidFill>
                <a:ea typeface="Proxima Nova"/>
              </a:rPr>
              <a:t>Testing</a:t>
            </a:r>
          </a:p>
          <a:p>
            <a:pPr marL="342900" indent="-342900">
              <a:spcBef>
                <a:spcPts val="2500"/>
              </a:spcBef>
              <a:buChar char="•"/>
            </a:pPr>
            <a:r>
              <a:rPr lang="en-US" sz="2500">
                <a:solidFill>
                  <a:schemeClr val="accent1">
                    <a:lumMod val="50000"/>
                  </a:schemeClr>
                </a:solidFill>
                <a:ea typeface="Proxima Nova"/>
              </a:rPr>
              <a:t>Stay home if you're sick</a:t>
            </a:r>
            <a:endParaRPr lang="en-US" sz="2500" dirty="0">
              <a:solidFill>
                <a:schemeClr val="accent1">
                  <a:lumMod val="50000"/>
                </a:schemeClr>
              </a:solidFill>
              <a:ea typeface="Proxima Nova"/>
            </a:endParaRPr>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2" name="Picture 2" descr="Graphical user interface, application&#10;&#10;Description automatically generated">
            <a:extLst>
              <a:ext uri="{FF2B5EF4-FFF2-40B4-BE49-F238E27FC236}">
                <a16:creationId xmlns:a16="http://schemas.microsoft.com/office/drawing/2014/main" id="{5306DA29-1900-44EC-A353-D219C3CA3624}"/>
              </a:ext>
            </a:extLst>
          </p:cNvPr>
          <p:cNvPicPr>
            <a:picLocks noChangeAspect="1"/>
          </p:cNvPicPr>
          <p:nvPr/>
        </p:nvPicPr>
        <p:blipFill>
          <a:blip r:embed="rId7"/>
          <a:stretch>
            <a:fillRect/>
          </a:stretch>
        </p:blipFill>
        <p:spPr>
          <a:xfrm>
            <a:off x="5741561" y="2334986"/>
            <a:ext cx="5447211" cy="3069336"/>
          </a:xfrm>
          <a:prstGeom prst="rect">
            <a:avLst/>
          </a:prstGeom>
        </p:spPr>
      </p:pic>
      <p:pic>
        <p:nvPicPr>
          <p:cNvPr id="4" name="Audio 3">
            <a:hlinkClick r:id="" action="ppaction://media"/>
            <a:extLst>
              <a:ext uri="{FF2B5EF4-FFF2-40B4-BE49-F238E27FC236}">
                <a16:creationId xmlns:a16="http://schemas.microsoft.com/office/drawing/2014/main" id="{C8CA3B94-73E9-CE46-8491-E50010EB64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8346553"/>
      </p:ext>
    </p:extLst>
  </p:cSld>
  <p:clrMapOvr>
    <a:masterClrMapping/>
  </p:clrMapOvr>
  <mc:AlternateContent xmlns:mc="http://schemas.openxmlformats.org/markup-compatibility/2006" xmlns:p14="http://schemas.microsoft.com/office/powerpoint/2010/main">
    <mc:Choice Requires="p14">
      <p:transition spd="slow" p14:dur="2000" advTm="16604"/>
    </mc:Choice>
    <mc:Fallback xmlns="">
      <p:transition spd="slow" advTm="1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852232" y="176878"/>
            <a:ext cx="10076700" cy="1130701"/>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Cover Your Face</a:t>
            </a:r>
            <a:endParaRPr lang="en-US" dirty="0"/>
          </a:p>
          <a:p>
            <a:pPr>
              <a:spcBef>
                <a:spcPts val="2500"/>
              </a:spcBef>
            </a:pPr>
            <a:endParaRPr lang="en-US" sz="2000" b="1" dirty="0">
              <a:ea typeface="Proxima Nova"/>
            </a:endParaRPr>
          </a:p>
          <a:p>
            <a:pPr marL="342900" indent="-342900">
              <a:spcBef>
                <a:spcPts val="2500"/>
              </a:spcBef>
              <a:buChar char="•"/>
            </a:pPr>
            <a:endParaRPr lang="en-US" sz="2000" b="1" dirty="0">
              <a:ea typeface="Proxima Nova"/>
            </a:endParaRPr>
          </a:p>
        </p:txBody>
      </p:sp>
      <p:sp>
        <p:nvSpPr>
          <p:cNvPr id="10" name="Google Shape;102;p15">
            <a:extLst>
              <a:ext uri="{FF2B5EF4-FFF2-40B4-BE49-F238E27FC236}">
                <a16:creationId xmlns:a16="http://schemas.microsoft.com/office/drawing/2014/main" id="{60809C7A-F14C-455F-8915-36E5FA01DCA4}"/>
              </a:ext>
            </a:extLst>
          </p:cNvPr>
          <p:cNvSpPr txBox="1"/>
          <p:nvPr/>
        </p:nvSpPr>
        <p:spPr>
          <a:xfrm>
            <a:off x="936745" y="1811075"/>
            <a:ext cx="4950021" cy="4239660"/>
          </a:xfrm>
          <a:prstGeom prst="rect">
            <a:avLst/>
          </a:prstGeom>
          <a:noFill/>
          <a:ln>
            <a:noFill/>
          </a:ln>
        </p:spPr>
        <p:txBody>
          <a:bodyPr spcFirstLastPara="1" wrap="square" lIns="91425" tIns="45700" rIns="91425" bIns="45700" anchor="t" anchorCtr="0">
            <a:noAutofit/>
          </a:bodyPr>
          <a:lstStyle/>
          <a:p>
            <a:pPr>
              <a:spcBef>
                <a:spcPts val="2500"/>
              </a:spcBef>
            </a:pPr>
            <a:r>
              <a:rPr lang="en-US" sz="2000" b="1" dirty="0">
                <a:solidFill>
                  <a:schemeClr val="accent1">
                    <a:lumMod val="50000"/>
                  </a:schemeClr>
                </a:solidFill>
                <a:ea typeface="Proxima Nova"/>
              </a:rPr>
              <a:t>Wear a mask:</a:t>
            </a:r>
            <a:endParaRPr lang="en-US" sz="2000" dirty="0">
              <a:solidFill>
                <a:schemeClr val="accent1">
                  <a:lumMod val="50000"/>
                </a:schemeClr>
              </a:solidFill>
              <a:ea typeface="Proxima Nova"/>
            </a:endParaRPr>
          </a:p>
          <a:p>
            <a:pPr marL="342900" lvl="3" indent="-342900">
              <a:spcBef>
                <a:spcPts val="700"/>
              </a:spcBef>
              <a:spcAft>
                <a:spcPts val="700"/>
              </a:spcAft>
              <a:buChar char="•"/>
            </a:pPr>
            <a:r>
              <a:rPr lang="en-US" sz="2000" b="1" dirty="0">
                <a:solidFill>
                  <a:schemeClr val="accent1">
                    <a:lumMod val="50000"/>
                  </a:schemeClr>
                </a:solidFill>
                <a:ea typeface="Proxima Nova"/>
              </a:rPr>
              <a:t>Inside:</a:t>
            </a:r>
            <a:r>
              <a:rPr lang="en-US" sz="2000" dirty="0">
                <a:solidFill>
                  <a:schemeClr val="accent1">
                    <a:lumMod val="50000"/>
                  </a:schemeClr>
                </a:solidFill>
                <a:ea typeface="Proxima Nova"/>
              </a:rPr>
              <a:t> anytime you are indoors with someone who doesn't live with you; exceptions are eating or drinking.</a:t>
            </a:r>
          </a:p>
          <a:p>
            <a:pPr marL="342900" indent="-342900">
              <a:spcBef>
                <a:spcPts val="700"/>
              </a:spcBef>
              <a:spcAft>
                <a:spcPts val="700"/>
              </a:spcAft>
              <a:buChar char="•"/>
            </a:pPr>
            <a:r>
              <a:rPr lang="en-US" sz="2000" b="1" dirty="0">
                <a:solidFill>
                  <a:schemeClr val="accent1">
                    <a:lumMod val="50000"/>
                  </a:schemeClr>
                </a:solidFill>
                <a:ea typeface="Proxima Nova"/>
              </a:rPr>
              <a:t>Outside: </a:t>
            </a:r>
            <a:r>
              <a:rPr lang="en-US" sz="2000" dirty="0">
                <a:solidFill>
                  <a:schemeClr val="accent1">
                    <a:lumMod val="50000"/>
                  </a:schemeClr>
                </a:solidFill>
                <a:ea typeface="Proxima Nova"/>
              </a:rPr>
              <a:t>when you cannot stay 6 feet away from others.</a:t>
            </a:r>
          </a:p>
          <a:p>
            <a:pPr>
              <a:spcBef>
                <a:spcPts val="2500"/>
              </a:spcBef>
            </a:pPr>
            <a:r>
              <a:rPr lang="en-US" sz="2000" b="1" dirty="0">
                <a:solidFill>
                  <a:schemeClr val="accent2">
                    <a:lumMod val="75000"/>
                  </a:schemeClr>
                </a:solidFill>
                <a:ea typeface="Proxima Nova"/>
              </a:rPr>
              <a:t>Masks protect us the best when everyone wears one!</a:t>
            </a:r>
          </a:p>
          <a:p>
            <a:pPr marL="342900" indent="-342900">
              <a:spcBef>
                <a:spcPts val="2500"/>
              </a:spcBef>
              <a:buChar char="•"/>
            </a:pPr>
            <a:endParaRPr lang="en-US" sz="2000" b="1" dirty="0">
              <a:ea typeface="Proxima Nova"/>
            </a:endParaRPr>
          </a:p>
        </p:txBody>
      </p:sp>
      <p:pic>
        <p:nvPicPr>
          <p:cNvPr id="7" name="Picture 7" descr="Shape&#10;&#10;Description automatically generated">
            <a:extLst>
              <a:ext uri="{FF2B5EF4-FFF2-40B4-BE49-F238E27FC236}">
                <a16:creationId xmlns:a16="http://schemas.microsoft.com/office/drawing/2014/main" id="{D3158742-3972-4F74-AA3A-D74922A16D3B}"/>
              </a:ext>
            </a:extLst>
          </p:cNvPr>
          <p:cNvPicPr>
            <a:picLocks noChangeAspect="1"/>
          </p:cNvPicPr>
          <p:nvPr/>
        </p:nvPicPr>
        <p:blipFill>
          <a:blip r:embed="rId6"/>
          <a:stretch>
            <a:fillRect/>
          </a:stretch>
        </p:blipFill>
        <p:spPr>
          <a:xfrm>
            <a:off x="6472205" y="1233144"/>
            <a:ext cx="4379101" cy="5127066"/>
          </a:xfrm>
          <a:prstGeom prst="rect">
            <a:avLst/>
          </a:prstGeom>
        </p:spPr>
      </p:pic>
      <p:pic>
        <p:nvPicPr>
          <p:cNvPr id="4" name="Audio 3">
            <a:hlinkClick r:id="" action="ppaction://media"/>
            <a:extLst>
              <a:ext uri="{FF2B5EF4-FFF2-40B4-BE49-F238E27FC236}">
                <a16:creationId xmlns:a16="http://schemas.microsoft.com/office/drawing/2014/main" id="{CD0514D7-A268-EF45-941F-1A0B20DBD8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188"/>
    </mc:Choice>
    <mc:Fallback xmlns="">
      <p:transition spd="slow" advTm="7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5"/>
          <p:cNvSpPr txBox="1"/>
          <p:nvPr/>
        </p:nvSpPr>
        <p:spPr>
          <a:xfrm>
            <a:off x="906950" y="355800"/>
            <a:ext cx="10076700" cy="2471820"/>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rPr>
              <a:t>Keep Your Distance</a:t>
            </a:r>
            <a:endParaRPr lang="en-US" dirty="0"/>
          </a:p>
          <a:p>
            <a:pPr>
              <a:buChar char="•"/>
            </a:pPr>
            <a:endParaRPr lang="en-US" sz="2500" dirty="0"/>
          </a:p>
          <a:p>
            <a:r>
              <a:rPr lang="en-US" sz="2500" dirty="0">
                <a:solidFill>
                  <a:schemeClr val="accent1">
                    <a:lumMod val="50000"/>
                  </a:schemeClr>
                </a:solidFill>
              </a:rPr>
              <a:t>Physical distancing means keeping space between yourself and people you do not live with. To practice physical distancing:</a:t>
            </a:r>
            <a:endParaRPr lang="en-US" dirty="0">
              <a:solidFill>
                <a:schemeClr val="accent1">
                  <a:lumMod val="50000"/>
                </a:schemeClr>
              </a:solidFill>
            </a:endParaRPr>
          </a:p>
          <a:p>
            <a:pPr lvl="7"/>
            <a:endParaRPr lang="en-US" sz="2500" dirty="0"/>
          </a:p>
        </p:txBody>
      </p:sp>
      <p:pic>
        <p:nvPicPr>
          <p:cNvPr id="103" name="Google Shape;103;p15"/>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sp>
        <p:nvSpPr>
          <p:cNvPr id="2" name="TextBox 1">
            <a:extLst>
              <a:ext uri="{FF2B5EF4-FFF2-40B4-BE49-F238E27FC236}">
                <a16:creationId xmlns:a16="http://schemas.microsoft.com/office/drawing/2014/main" id="{09AFD624-45AB-418A-85C7-0AA956A35777}"/>
              </a:ext>
            </a:extLst>
          </p:cNvPr>
          <p:cNvSpPr txBox="1"/>
          <p:nvPr/>
        </p:nvSpPr>
        <p:spPr>
          <a:xfrm>
            <a:off x="1924594" y="2538369"/>
            <a:ext cx="8038010" cy="1015663"/>
          </a:xfrm>
          <a:custGeom>
            <a:avLst/>
            <a:gdLst>
              <a:gd name="connsiteX0" fmla="*/ 0 w 8038010"/>
              <a:gd name="connsiteY0" fmla="*/ 0 h 1015663"/>
              <a:gd name="connsiteX1" fmla="*/ 589454 w 8038010"/>
              <a:gd name="connsiteY1" fmla="*/ 0 h 1015663"/>
              <a:gd name="connsiteX2" fmla="*/ 1098528 w 8038010"/>
              <a:gd name="connsiteY2" fmla="*/ 0 h 1015663"/>
              <a:gd name="connsiteX3" fmla="*/ 1607602 w 8038010"/>
              <a:gd name="connsiteY3" fmla="*/ 0 h 1015663"/>
              <a:gd name="connsiteX4" fmla="*/ 2036296 w 8038010"/>
              <a:gd name="connsiteY4" fmla="*/ 0 h 1015663"/>
              <a:gd name="connsiteX5" fmla="*/ 2464990 w 8038010"/>
              <a:gd name="connsiteY5" fmla="*/ 0 h 1015663"/>
              <a:gd name="connsiteX6" fmla="*/ 2893684 w 8038010"/>
              <a:gd name="connsiteY6" fmla="*/ 0 h 1015663"/>
              <a:gd name="connsiteX7" fmla="*/ 3643898 w 8038010"/>
              <a:gd name="connsiteY7" fmla="*/ 0 h 1015663"/>
              <a:gd name="connsiteX8" fmla="*/ 4072592 w 8038010"/>
              <a:gd name="connsiteY8" fmla="*/ 0 h 1015663"/>
              <a:gd name="connsiteX9" fmla="*/ 4581666 w 8038010"/>
              <a:gd name="connsiteY9" fmla="*/ 0 h 1015663"/>
              <a:gd name="connsiteX10" fmla="*/ 5090740 w 8038010"/>
              <a:gd name="connsiteY10" fmla="*/ 0 h 1015663"/>
              <a:gd name="connsiteX11" fmla="*/ 5921334 w 8038010"/>
              <a:gd name="connsiteY11" fmla="*/ 0 h 1015663"/>
              <a:gd name="connsiteX12" fmla="*/ 6350028 w 8038010"/>
              <a:gd name="connsiteY12" fmla="*/ 0 h 1015663"/>
              <a:gd name="connsiteX13" fmla="*/ 6778722 w 8038010"/>
              <a:gd name="connsiteY13" fmla="*/ 0 h 1015663"/>
              <a:gd name="connsiteX14" fmla="*/ 8038010 w 8038010"/>
              <a:gd name="connsiteY14" fmla="*/ 0 h 1015663"/>
              <a:gd name="connsiteX15" fmla="*/ 8038010 w 8038010"/>
              <a:gd name="connsiteY15" fmla="*/ 487518 h 1015663"/>
              <a:gd name="connsiteX16" fmla="*/ 8038010 w 8038010"/>
              <a:gd name="connsiteY16" fmla="*/ 1015663 h 1015663"/>
              <a:gd name="connsiteX17" fmla="*/ 7609316 w 8038010"/>
              <a:gd name="connsiteY17" fmla="*/ 1015663 h 1015663"/>
              <a:gd name="connsiteX18" fmla="*/ 7100242 w 8038010"/>
              <a:gd name="connsiteY18" fmla="*/ 1015663 h 1015663"/>
              <a:gd name="connsiteX19" fmla="*/ 6510788 w 8038010"/>
              <a:gd name="connsiteY19" fmla="*/ 1015663 h 1015663"/>
              <a:gd name="connsiteX20" fmla="*/ 5840954 w 8038010"/>
              <a:gd name="connsiteY20" fmla="*/ 1015663 h 1015663"/>
              <a:gd name="connsiteX21" fmla="*/ 5251500 w 8038010"/>
              <a:gd name="connsiteY21" fmla="*/ 1015663 h 1015663"/>
              <a:gd name="connsiteX22" fmla="*/ 4822806 w 8038010"/>
              <a:gd name="connsiteY22" fmla="*/ 1015663 h 1015663"/>
              <a:gd name="connsiteX23" fmla="*/ 4152972 w 8038010"/>
              <a:gd name="connsiteY23" fmla="*/ 1015663 h 1015663"/>
              <a:gd name="connsiteX24" fmla="*/ 3483138 w 8038010"/>
              <a:gd name="connsiteY24" fmla="*/ 1015663 h 1015663"/>
              <a:gd name="connsiteX25" fmla="*/ 2732923 w 8038010"/>
              <a:gd name="connsiteY25" fmla="*/ 1015663 h 1015663"/>
              <a:gd name="connsiteX26" fmla="*/ 1902329 w 8038010"/>
              <a:gd name="connsiteY26" fmla="*/ 1015663 h 1015663"/>
              <a:gd name="connsiteX27" fmla="*/ 1393255 w 8038010"/>
              <a:gd name="connsiteY27" fmla="*/ 1015663 h 1015663"/>
              <a:gd name="connsiteX28" fmla="*/ 0 w 8038010"/>
              <a:gd name="connsiteY28" fmla="*/ 1015663 h 1015663"/>
              <a:gd name="connsiteX29" fmla="*/ 0 w 8038010"/>
              <a:gd name="connsiteY29" fmla="*/ 538301 h 1015663"/>
              <a:gd name="connsiteX30" fmla="*/ 0 w 8038010"/>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38010" h="1015663" extrusionOk="0">
                <a:moveTo>
                  <a:pt x="0" y="0"/>
                </a:moveTo>
                <a:cubicBezTo>
                  <a:pt x="280103" y="-22228"/>
                  <a:pt x="379535" y="-5828"/>
                  <a:pt x="589454" y="0"/>
                </a:cubicBezTo>
                <a:cubicBezTo>
                  <a:pt x="799373" y="5828"/>
                  <a:pt x="918146" y="18528"/>
                  <a:pt x="1098528" y="0"/>
                </a:cubicBezTo>
                <a:cubicBezTo>
                  <a:pt x="1278910" y="-18528"/>
                  <a:pt x="1458941" y="15462"/>
                  <a:pt x="1607602" y="0"/>
                </a:cubicBezTo>
                <a:cubicBezTo>
                  <a:pt x="1756263" y="-15462"/>
                  <a:pt x="1924699" y="-11266"/>
                  <a:pt x="2036296" y="0"/>
                </a:cubicBezTo>
                <a:cubicBezTo>
                  <a:pt x="2147893" y="11266"/>
                  <a:pt x="2264930" y="-17865"/>
                  <a:pt x="2464990" y="0"/>
                </a:cubicBezTo>
                <a:cubicBezTo>
                  <a:pt x="2665050" y="17865"/>
                  <a:pt x="2756730" y="11571"/>
                  <a:pt x="2893684" y="0"/>
                </a:cubicBezTo>
                <a:cubicBezTo>
                  <a:pt x="3030638" y="-11571"/>
                  <a:pt x="3428117" y="31032"/>
                  <a:pt x="3643898" y="0"/>
                </a:cubicBezTo>
                <a:cubicBezTo>
                  <a:pt x="3859679" y="-31032"/>
                  <a:pt x="3869523" y="-11701"/>
                  <a:pt x="4072592" y="0"/>
                </a:cubicBezTo>
                <a:cubicBezTo>
                  <a:pt x="4275661" y="11701"/>
                  <a:pt x="4401810" y="-5773"/>
                  <a:pt x="4581666" y="0"/>
                </a:cubicBezTo>
                <a:cubicBezTo>
                  <a:pt x="4761522" y="5773"/>
                  <a:pt x="4916619" y="614"/>
                  <a:pt x="5090740" y="0"/>
                </a:cubicBezTo>
                <a:cubicBezTo>
                  <a:pt x="5264861" y="-614"/>
                  <a:pt x="5739036" y="27625"/>
                  <a:pt x="5921334" y="0"/>
                </a:cubicBezTo>
                <a:cubicBezTo>
                  <a:pt x="6103632" y="-27625"/>
                  <a:pt x="6155487" y="-12271"/>
                  <a:pt x="6350028" y="0"/>
                </a:cubicBezTo>
                <a:cubicBezTo>
                  <a:pt x="6544569" y="12271"/>
                  <a:pt x="6629148" y="-14624"/>
                  <a:pt x="6778722" y="0"/>
                </a:cubicBezTo>
                <a:cubicBezTo>
                  <a:pt x="6928296" y="14624"/>
                  <a:pt x="7704382" y="61591"/>
                  <a:pt x="8038010" y="0"/>
                </a:cubicBezTo>
                <a:cubicBezTo>
                  <a:pt x="8032600" y="192633"/>
                  <a:pt x="8034597" y="309537"/>
                  <a:pt x="8038010" y="487518"/>
                </a:cubicBezTo>
                <a:cubicBezTo>
                  <a:pt x="8041423" y="665499"/>
                  <a:pt x="8057221" y="777769"/>
                  <a:pt x="8038010" y="1015663"/>
                </a:cubicBezTo>
                <a:cubicBezTo>
                  <a:pt x="7843637" y="1035189"/>
                  <a:pt x="7810782" y="1031010"/>
                  <a:pt x="7609316" y="1015663"/>
                </a:cubicBezTo>
                <a:cubicBezTo>
                  <a:pt x="7407850" y="1000316"/>
                  <a:pt x="7351942" y="1020652"/>
                  <a:pt x="7100242" y="1015663"/>
                </a:cubicBezTo>
                <a:cubicBezTo>
                  <a:pt x="6848542" y="1010674"/>
                  <a:pt x="6742747" y="1019495"/>
                  <a:pt x="6510788" y="1015663"/>
                </a:cubicBezTo>
                <a:cubicBezTo>
                  <a:pt x="6278829" y="1011831"/>
                  <a:pt x="6096156" y="1042251"/>
                  <a:pt x="5840954" y="1015663"/>
                </a:cubicBezTo>
                <a:cubicBezTo>
                  <a:pt x="5585752" y="989075"/>
                  <a:pt x="5383005" y="1008477"/>
                  <a:pt x="5251500" y="1015663"/>
                </a:cubicBezTo>
                <a:cubicBezTo>
                  <a:pt x="5119995" y="1022849"/>
                  <a:pt x="4986188" y="1014920"/>
                  <a:pt x="4822806" y="1015663"/>
                </a:cubicBezTo>
                <a:cubicBezTo>
                  <a:pt x="4659424" y="1016406"/>
                  <a:pt x="4288776" y="1017292"/>
                  <a:pt x="4152972" y="1015663"/>
                </a:cubicBezTo>
                <a:cubicBezTo>
                  <a:pt x="4017168" y="1014034"/>
                  <a:pt x="3706216" y="1040438"/>
                  <a:pt x="3483138" y="1015663"/>
                </a:cubicBezTo>
                <a:cubicBezTo>
                  <a:pt x="3260060" y="990888"/>
                  <a:pt x="3068468" y="1039128"/>
                  <a:pt x="2732923" y="1015663"/>
                </a:cubicBezTo>
                <a:cubicBezTo>
                  <a:pt x="2397378" y="992198"/>
                  <a:pt x="2238200" y="1003765"/>
                  <a:pt x="1902329" y="1015663"/>
                </a:cubicBezTo>
                <a:cubicBezTo>
                  <a:pt x="1566458" y="1027561"/>
                  <a:pt x="1516414" y="1010160"/>
                  <a:pt x="1393255" y="1015663"/>
                </a:cubicBezTo>
                <a:cubicBezTo>
                  <a:pt x="1270096" y="1021166"/>
                  <a:pt x="296183" y="970352"/>
                  <a:pt x="0" y="1015663"/>
                </a:cubicBezTo>
                <a:cubicBezTo>
                  <a:pt x="17761" y="820954"/>
                  <a:pt x="-20330" y="770260"/>
                  <a:pt x="0" y="538301"/>
                </a:cubicBezTo>
                <a:cubicBezTo>
                  <a:pt x="20330" y="306342"/>
                  <a:pt x="6842" y="181002"/>
                  <a:pt x="0" y="0"/>
                </a:cubicBezTo>
                <a:close/>
              </a:path>
            </a:pathLst>
          </a:custGeom>
          <a:noFill/>
          <a:ln w="28575">
            <a:solidFill>
              <a:schemeClr val="accent1"/>
            </a:solidFill>
            <a:prstDash val="solid"/>
            <a:extLst>
              <a:ext uri="{C807C97D-BFC1-408E-A445-0C87EB9F89A2}">
                <ask:lineSketchStyleProps xmlns:ask="http://schemas.microsoft.com/office/drawing/2018/sketchyshapes" sd="3499211612">
                  <a:prstGeom prst="rect">
                    <a:avLst/>
                  </a:prstGeom>
                  <ask:type>
                    <ask:lineSketchFreehan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7" indent="-342900">
              <a:buFont typeface="Arial,Sans-Serif"/>
              <a:buChar char="•"/>
            </a:pPr>
            <a:r>
              <a:rPr lang="en-US" sz="2000">
                <a:solidFill>
                  <a:schemeClr val="accent1">
                    <a:lumMod val="50000"/>
                  </a:schemeClr>
                </a:solidFill>
              </a:rPr>
              <a:t>Stay at least 6 feet (about 2 arms’ length) from </a:t>
            </a:r>
            <a:r>
              <a:rPr lang="en-US" sz="2000" dirty="0">
                <a:solidFill>
                  <a:schemeClr val="accent1">
                    <a:lumMod val="50000"/>
                  </a:schemeClr>
                </a:solidFill>
              </a:rPr>
              <a:t>other people.</a:t>
            </a:r>
          </a:p>
          <a:p>
            <a:pPr marL="342900" lvl="7" indent="-342900">
              <a:buFont typeface="Arial,Sans-Serif"/>
              <a:buChar char="•"/>
            </a:pPr>
            <a:r>
              <a:rPr lang="en-US" sz="2000" dirty="0">
                <a:solidFill>
                  <a:schemeClr val="accent1">
                    <a:lumMod val="50000"/>
                  </a:schemeClr>
                </a:solidFill>
              </a:rPr>
              <a:t>Do not gather in groups.</a:t>
            </a:r>
          </a:p>
          <a:p>
            <a:pPr marL="342900" lvl="7" indent="-342900">
              <a:buFont typeface="Arial,Sans-Serif"/>
              <a:buChar char="•"/>
            </a:pPr>
            <a:r>
              <a:rPr lang="en-US" sz="2000" dirty="0">
                <a:solidFill>
                  <a:schemeClr val="accent1">
                    <a:lumMod val="50000"/>
                  </a:schemeClr>
                </a:solidFill>
              </a:rPr>
              <a:t>Stay out of crowded places and avoid big gatherings.</a:t>
            </a:r>
          </a:p>
        </p:txBody>
      </p:sp>
      <p:pic>
        <p:nvPicPr>
          <p:cNvPr id="3" name="Picture 3" descr="Diagram&#10;&#10;Description automatically generated">
            <a:extLst>
              <a:ext uri="{FF2B5EF4-FFF2-40B4-BE49-F238E27FC236}">
                <a16:creationId xmlns:a16="http://schemas.microsoft.com/office/drawing/2014/main" id="{13BDEBD6-2AF4-4A97-89D9-400ECD72EF03}"/>
              </a:ext>
            </a:extLst>
          </p:cNvPr>
          <p:cNvPicPr>
            <a:picLocks noChangeAspect="1"/>
          </p:cNvPicPr>
          <p:nvPr/>
        </p:nvPicPr>
        <p:blipFill>
          <a:blip r:embed="rId7"/>
          <a:stretch>
            <a:fillRect/>
          </a:stretch>
        </p:blipFill>
        <p:spPr>
          <a:xfrm>
            <a:off x="3988496" y="3995002"/>
            <a:ext cx="4215007" cy="2372898"/>
          </a:xfrm>
          <a:prstGeom prst="rect">
            <a:avLst/>
          </a:prstGeom>
        </p:spPr>
      </p:pic>
      <p:pic>
        <p:nvPicPr>
          <p:cNvPr id="4" name="Audio 3">
            <a:hlinkClick r:id="" action="ppaction://media"/>
            <a:extLst>
              <a:ext uri="{FF2B5EF4-FFF2-40B4-BE49-F238E27FC236}">
                <a16:creationId xmlns:a16="http://schemas.microsoft.com/office/drawing/2014/main" id="{8FD68697-D7C9-EE48-8CE7-178A0AE5F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6277958"/>
      </p:ext>
    </p:extLst>
  </p:cSld>
  <p:clrMapOvr>
    <a:masterClrMapping/>
  </p:clrMapOvr>
  <mc:AlternateContent xmlns:mc="http://schemas.openxmlformats.org/markup-compatibility/2006" xmlns:p14="http://schemas.microsoft.com/office/powerpoint/2010/main">
    <mc:Choice Requires="p14">
      <p:transition spd="slow" p14:dur="2000" advTm="44451"/>
    </mc:Choice>
    <mc:Fallback xmlns="">
      <p:transition spd="slow" advTm="4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Google Shape;177;p26"/>
          <p:cNvPicPr preferRelativeResize="0"/>
          <p:nvPr/>
        </p:nvPicPr>
        <p:blipFill rotWithShape="1">
          <a:blip r:embed="rId5">
            <a:alphaModFix/>
          </a:blip>
          <a:srcRect l="20231" r="20385"/>
          <a:stretch/>
        </p:blipFill>
        <p:spPr>
          <a:xfrm>
            <a:off x="10144750" y="5929800"/>
            <a:ext cx="1951249" cy="876200"/>
          </a:xfrm>
          <a:prstGeom prst="rect">
            <a:avLst/>
          </a:prstGeom>
          <a:noFill/>
          <a:ln>
            <a:noFill/>
          </a:ln>
        </p:spPr>
      </p:pic>
      <p:pic>
        <p:nvPicPr>
          <p:cNvPr id="178" name="Google Shape;178;p26"/>
          <p:cNvPicPr preferRelativeResize="0"/>
          <p:nvPr/>
        </p:nvPicPr>
        <p:blipFill rotWithShape="1">
          <a:blip r:embed="rId6">
            <a:alphaModFix/>
          </a:blip>
          <a:srcRect t="9690"/>
          <a:stretch/>
        </p:blipFill>
        <p:spPr>
          <a:xfrm>
            <a:off x="330257" y="387744"/>
            <a:ext cx="6579445" cy="2540026"/>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26596FC2-ABEE-441F-BC55-E0D269D6978F}"/>
              </a:ext>
            </a:extLst>
          </p:cNvPr>
          <p:cNvPicPr>
            <a:picLocks noChangeAspect="1"/>
          </p:cNvPicPr>
          <p:nvPr/>
        </p:nvPicPr>
        <p:blipFill rotWithShape="1">
          <a:blip r:embed="rId7"/>
          <a:srcRect l="40161" b="-128"/>
          <a:stretch/>
        </p:blipFill>
        <p:spPr>
          <a:xfrm>
            <a:off x="3775165" y="2813863"/>
            <a:ext cx="3997240" cy="4226028"/>
          </a:xfrm>
          <a:prstGeom prst="rect">
            <a:avLst/>
          </a:prstGeom>
        </p:spPr>
      </p:pic>
      <p:pic>
        <p:nvPicPr>
          <p:cNvPr id="3" name="Picture 3">
            <a:extLst>
              <a:ext uri="{FF2B5EF4-FFF2-40B4-BE49-F238E27FC236}">
                <a16:creationId xmlns:a16="http://schemas.microsoft.com/office/drawing/2014/main" id="{4C801658-5A22-4162-8144-F2F8441006A8}"/>
              </a:ext>
            </a:extLst>
          </p:cNvPr>
          <p:cNvPicPr>
            <a:picLocks noChangeAspect="1"/>
          </p:cNvPicPr>
          <p:nvPr/>
        </p:nvPicPr>
        <p:blipFill>
          <a:blip r:embed="rId8"/>
          <a:stretch>
            <a:fillRect/>
          </a:stretch>
        </p:blipFill>
        <p:spPr>
          <a:xfrm>
            <a:off x="8264434" y="445954"/>
            <a:ext cx="3126376" cy="4320171"/>
          </a:xfrm>
          <a:prstGeom prst="rect">
            <a:avLst/>
          </a:prstGeom>
        </p:spPr>
      </p:pic>
      <p:pic>
        <p:nvPicPr>
          <p:cNvPr id="4" name="Audio 3">
            <a:hlinkClick r:id="" action="ppaction://media"/>
            <a:extLst>
              <a:ext uri="{FF2B5EF4-FFF2-40B4-BE49-F238E27FC236}">
                <a16:creationId xmlns:a16="http://schemas.microsoft.com/office/drawing/2014/main" id="{83C085BD-184F-FB49-B0E7-8061DF47C4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21"/>
    </mc:Choice>
    <mc:Fallback xmlns="">
      <p:transition spd="slow" advTm="1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2218</Words>
  <Application>Microsoft Office PowerPoint</Application>
  <PresentationFormat>Widescreen</PresentationFormat>
  <Paragraphs>173</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Kristyn Nicole Keylon</cp:lastModifiedBy>
  <cp:revision>2418</cp:revision>
  <dcterms:modified xsi:type="dcterms:W3CDTF">2021-04-22T21:48:56Z</dcterms:modified>
</cp:coreProperties>
</file>